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6"/>
  </p:notesMasterIdLst>
  <p:sldIdLst>
    <p:sldId id="256" r:id="rId2"/>
    <p:sldId id="257" r:id="rId3"/>
    <p:sldId id="279" r:id="rId4"/>
    <p:sldId id="280" r:id="rId5"/>
    <p:sldId id="281" r:id="rId6"/>
    <p:sldId id="283" r:id="rId7"/>
    <p:sldId id="282" r:id="rId8"/>
    <p:sldId id="284" r:id="rId9"/>
    <p:sldId id="278" r:id="rId10"/>
    <p:sldId id="288" r:id="rId11"/>
    <p:sldId id="286" r:id="rId12"/>
    <p:sldId id="274" r:id="rId13"/>
    <p:sldId id="287" r:id="rId14"/>
    <p:sldId id="266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Cambria" panose="02040503050406030204" pitchFamily="18" charset="0"/>
      <p:regular r:id="rId23"/>
      <p:bold r:id="rId24"/>
      <p:italic r:id="rId25"/>
      <p:boldItalic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Mono" panose="00000009000000000000" pitchFamily="49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kanksha Gupta" initials="AG" lastIdx="1" clrIdx="0">
    <p:extLst>
      <p:ext uri="{19B8F6BF-5375-455C-9EA6-DF929625EA0E}">
        <p15:presenceInfo xmlns:p15="http://schemas.microsoft.com/office/powerpoint/2012/main" userId="1b74b7dac20383a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FA0E"/>
    <a:srgbClr val="FFD757"/>
    <a:srgbClr val="DED5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39C980-6702-413C-9D50-139096ED5653}" v="561" dt="2023-09-12T15:25:55.139"/>
    <p1510:client id="{22E5ABB1-40F4-4FAE-BA1F-DBA6B1B6A257}" v="1" dt="2023-09-12T14:25:55.126"/>
    <p1510:client id="{2BA8732E-C46D-40B1-BEFD-D63D4EED465C}" v="920" dt="2023-09-12T17:52:43.934"/>
    <p1510:client id="{4B1CD5F1-448A-4308-8158-84D4BF22701F}" v="18" dt="2023-09-12T21:47:40.286"/>
    <p1510:client id="{E1EF65D1-FF9B-4B11-85C0-46BB5A19AD49}" v="861" dt="2023-09-12T14:22:24.718"/>
    <p1510:client id="{E21E1032-6308-4146-9576-D9B8C8C9EDD2}" v="29" dt="2023-09-12T17:59:19.314"/>
  </p1510:revLst>
</p1510:revInfo>
</file>

<file path=ppt/tableStyles.xml><?xml version="1.0" encoding="utf-8"?>
<a:tblStyleLst xmlns:a="http://schemas.openxmlformats.org/drawingml/2006/main" def="{DF1ECD47-64DC-4741-B5A2-3AA257FB77C9}">
  <a:tblStyle styleId="{DF1ECD47-64DC-4741-B5A2-3AA257FB77C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15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tableStyles" Target="tableStyle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5d66b632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5d66b632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d66b632ad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25d66b632ad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1281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d66b632ad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25d66b632ad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00275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d66b632ad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25d66b632ad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17946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d66b632ad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25d66b632ad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1950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5d66b632ad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5d66b632ad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d66b632a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25d66b632a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d66b632a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25d66b632a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90366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d66b632a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25d66b632a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7999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d66b632a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25d66b632a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076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d66b632ad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25d66b632ad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3222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d66b632a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25d66b632a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207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5d66b632a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" name="Google Shape;59;g25d66b632ad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307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d66b632ad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25d66b632ad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19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23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496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9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 1 1 1">
  <p:cSld name="Section header 1 1 1 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0097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57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6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87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12-Sep-23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51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12-Sep-23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390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12-Sep-23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56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287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12-Sep-23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912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12-Sep-23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771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sv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 idx="4294967295"/>
          </p:nvPr>
        </p:nvSpPr>
        <p:spPr>
          <a:xfrm>
            <a:off x="664369" y="2751138"/>
            <a:ext cx="6423025" cy="611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 dirty="0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/>
                <a:sym typeface="Roboto"/>
              </a:rPr>
              <a:t>Problem Statement Title: </a:t>
            </a:r>
            <a:r>
              <a:rPr lang="en" sz="2400" i="1" dirty="0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/>
                <a:sym typeface="Roboto"/>
              </a:rPr>
              <a:t>Personalized Product     Recommendations </a:t>
            </a:r>
            <a:endParaRPr sz="2400" i="1" dirty="0">
              <a:solidFill>
                <a:schemeClr val="lt1"/>
              </a:solidFill>
              <a:latin typeface="Cambria" panose="02040503050406030204" pitchFamily="18" charset="0"/>
              <a:ea typeface="Cambria" panose="02040503050406030204" pitchFamily="18" charset="0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 dirty="0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/>
                <a:sym typeface="Roboto"/>
              </a:rPr>
              <a:t> Team Name: </a:t>
            </a:r>
            <a:r>
              <a:rPr lang="en" sz="2400" i="1" dirty="0">
                <a:solidFill>
                  <a:schemeClr val="lt1"/>
                </a:solidFill>
                <a:latin typeface="Cambria" panose="02040503050406030204" pitchFamily="18" charset="0"/>
                <a:ea typeface="Cambria" panose="02040503050406030204" pitchFamily="18" charset="0"/>
                <a:cs typeface="Roboto"/>
                <a:sym typeface="Roboto"/>
              </a:rPr>
              <a:t>console_log</a:t>
            </a:r>
            <a:endParaRPr sz="2400" i="1" dirty="0">
              <a:solidFill>
                <a:schemeClr val="lt1"/>
              </a:solidFill>
              <a:latin typeface="Cambria" panose="02040503050406030204" pitchFamily="18" charset="0"/>
              <a:ea typeface="Cambria" panose="02040503050406030204" pitchFamily="18" charset="0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i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C83B66-317E-F669-3F45-4AA36BBE94B7}"/>
              </a:ext>
            </a:extLst>
          </p:cNvPr>
          <p:cNvSpPr/>
          <p:nvPr/>
        </p:nvSpPr>
        <p:spPr>
          <a:xfrm>
            <a:off x="4572001" y="0"/>
            <a:ext cx="4572000" cy="540525"/>
          </a:xfrm>
          <a:prstGeom prst="rect">
            <a:avLst/>
          </a:prstGeom>
          <a:solidFill>
            <a:srgbClr val="FFD757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2ED557-B187-1C4A-5C57-FE05417E5B5A}"/>
              </a:ext>
            </a:extLst>
          </p:cNvPr>
          <p:cNvSpPr/>
          <p:nvPr/>
        </p:nvSpPr>
        <p:spPr>
          <a:xfrm>
            <a:off x="0" y="0"/>
            <a:ext cx="5821680" cy="689931"/>
          </a:xfrm>
          <a:custGeom>
            <a:avLst/>
            <a:gdLst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914400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500063">
                <a:moveTo>
                  <a:pt x="0" y="0"/>
                </a:moveTo>
                <a:lnTo>
                  <a:pt x="9144000" y="5264"/>
                </a:lnTo>
                <a:lnTo>
                  <a:pt x="8172450" y="500063"/>
                </a:lnTo>
                <a:lnTo>
                  <a:pt x="0" y="500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p19"/>
          <p:cNvSpPr txBox="1"/>
          <p:nvPr/>
        </p:nvSpPr>
        <p:spPr>
          <a:xfrm>
            <a:off x="442984" y="93123"/>
            <a:ext cx="5236226" cy="5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Demo</a:t>
            </a:r>
            <a:endParaRPr sz="2400" b="1" i="0" u="none" strike="noStrike" cap="none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2" name="Final_Demo">
            <a:hlinkClick r:id="" action="ppaction://media"/>
            <a:extLst>
              <a:ext uri="{FF2B5EF4-FFF2-40B4-BE49-F238E27FC236}">
                <a16:creationId xmlns:a16="http://schemas.microsoft.com/office/drawing/2014/main" id="{E559A870-434E-68CC-B788-90C6B4B611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6683" r="15234" b="10172"/>
          <a:stretch/>
        </p:blipFill>
        <p:spPr>
          <a:xfrm>
            <a:off x="1126623" y="921543"/>
            <a:ext cx="6890753" cy="38126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6191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8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C83B66-317E-F669-3F45-4AA36BBE94B7}"/>
              </a:ext>
            </a:extLst>
          </p:cNvPr>
          <p:cNvSpPr/>
          <p:nvPr/>
        </p:nvSpPr>
        <p:spPr>
          <a:xfrm>
            <a:off x="4572001" y="0"/>
            <a:ext cx="4572000" cy="540525"/>
          </a:xfrm>
          <a:prstGeom prst="rect">
            <a:avLst/>
          </a:prstGeom>
          <a:solidFill>
            <a:srgbClr val="FFD757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2ED557-B187-1C4A-5C57-FE05417E5B5A}"/>
              </a:ext>
            </a:extLst>
          </p:cNvPr>
          <p:cNvSpPr/>
          <p:nvPr/>
        </p:nvSpPr>
        <p:spPr>
          <a:xfrm>
            <a:off x="0" y="0"/>
            <a:ext cx="5821680" cy="689931"/>
          </a:xfrm>
          <a:custGeom>
            <a:avLst/>
            <a:gdLst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914400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500063">
                <a:moveTo>
                  <a:pt x="0" y="0"/>
                </a:moveTo>
                <a:lnTo>
                  <a:pt x="9144000" y="5264"/>
                </a:lnTo>
                <a:lnTo>
                  <a:pt x="8172450" y="500063"/>
                </a:lnTo>
                <a:lnTo>
                  <a:pt x="0" y="500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p19"/>
          <p:cNvSpPr txBox="1"/>
          <p:nvPr/>
        </p:nvSpPr>
        <p:spPr>
          <a:xfrm>
            <a:off x="528710" y="35693"/>
            <a:ext cx="5236226" cy="5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Evaluation Metrics</a:t>
            </a:r>
            <a:endParaRPr sz="2400" b="1" i="0" u="none" strike="noStrike" cap="none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BF08F9E-47AF-BCEF-B8FA-237711403E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537" y="2249974"/>
            <a:ext cx="3607421" cy="254696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224616-E0B6-0891-B758-957258514300}"/>
              </a:ext>
            </a:extLst>
          </p:cNvPr>
          <p:cNvSpPr/>
          <p:nvPr/>
        </p:nvSpPr>
        <p:spPr>
          <a:xfrm>
            <a:off x="264320" y="930116"/>
            <a:ext cx="3343102" cy="68993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Click-Through Rate (CTR): </a:t>
            </a:r>
            <a:r>
              <a:rPr lang="en-US" sz="1400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Measures the ratio of clicks on recommended items to the total number of recommendations.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E23036F-54FA-A423-C367-E0B20CAF64CB}"/>
              </a:ext>
            </a:extLst>
          </p:cNvPr>
          <p:cNvSpPr/>
          <p:nvPr/>
        </p:nvSpPr>
        <p:spPr>
          <a:xfrm>
            <a:off x="4700587" y="1105512"/>
            <a:ext cx="3289574" cy="514535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Average Order Value (AOV): </a:t>
            </a:r>
            <a:r>
              <a:rPr lang="en-US" sz="1400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Measures the increase in average order value.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7017DDB-8B74-E808-C94C-F17C13A6F478}"/>
              </a:ext>
            </a:extLst>
          </p:cNvPr>
          <p:cNvSpPr/>
          <p:nvPr/>
        </p:nvSpPr>
        <p:spPr>
          <a:xfrm>
            <a:off x="4149508" y="2249974"/>
            <a:ext cx="3344343" cy="689931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Conversion Rate</a:t>
            </a:r>
            <a:r>
              <a:rPr lang="en-US" sz="1400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Measures the percentage of users who make a purchase after receiving recommendations.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F324073-8B59-7255-622C-7A926B1130CE}"/>
              </a:ext>
            </a:extLst>
          </p:cNvPr>
          <p:cNvSpPr/>
          <p:nvPr/>
        </p:nvSpPr>
        <p:spPr>
          <a:xfrm>
            <a:off x="5235424" y="3502152"/>
            <a:ext cx="3530903" cy="928688"/>
          </a:xfrm>
          <a:prstGeom prst="round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Feedback and Surveys</a:t>
            </a:r>
            <a:r>
              <a:rPr lang="en-US" sz="1400" dirty="0">
                <a:solidFill>
                  <a:sysClr val="windowText" lastClr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Collect user feedback through surveys, ratings, and reviews to understand user satisfaction and perception of recommendation quality. </a:t>
            </a:r>
          </a:p>
        </p:txBody>
      </p:sp>
    </p:spTree>
    <p:extLst>
      <p:ext uri="{BB962C8B-B14F-4D97-AF65-F5344CB8AC3E}">
        <p14:creationId xmlns:p14="http://schemas.microsoft.com/office/powerpoint/2010/main" val="262582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4BA27DB1-26B9-C761-DD32-900B103C2A70}"/>
              </a:ext>
            </a:extLst>
          </p:cNvPr>
          <p:cNvSpPr/>
          <p:nvPr/>
        </p:nvSpPr>
        <p:spPr>
          <a:xfrm>
            <a:off x="1178254" y="774355"/>
            <a:ext cx="920337" cy="8015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C83B66-317E-F669-3F45-4AA36BBE94B7}"/>
              </a:ext>
            </a:extLst>
          </p:cNvPr>
          <p:cNvSpPr/>
          <p:nvPr/>
        </p:nvSpPr>
        <p:spPr>
          <a:xfrm>
            <a:off x="4609111" y="-7422"/>
            <a:ext cx="4572000" cy="540525"/>
          </a:xfrm>
          <a:prstGeom prst="rect">
            <a:avLst/>
          </a:prstGeom>
          <a:solidFill>
            <a:srgbClr val="FFD757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2ED557-B187-1C4A-5C57-FE05417E5B5A}"/>
              </a:ext>
            </a:extLst>
          </p:cNvPr>
          <p:cNvSpPr/>
          <p:nvPr/>
        </p:nvSpPr>
        <p:spPr>
          <a:xfrm>
            <a:off x="0" y="0"/>
            <a:ext cx="5821680" cy="689931"/>
          </a:xfrm>
          <a:custGeom>
            <a:avLst/>
            <a:gdLst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914400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500063">
                <a:moveTo>
                  <a:pt x="0" y="0"/>
                </a:moveTo>
                <a:lnTo>
                  <a:pt x="9144000" y="5264"/>
                </a:lnTo>
                <a:lnTo>
                  <a:pt x="8172450" y="500063"/>
                </a:lnTo>
                <a:lnTo>
                  <a:pt x="0" y="500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p19"/>
          <p:cNvSpPr txBox="1"/>
          <p:nvPr/>
        </p:nvSpPr>
        <p:spPr>
          <a:xfrm>
            <a:off x="268937" y="65381"/>
            <a:ext cx="4835434" cy="473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400"/>
            </a:pPr>
            <a:r>
              <a:rPr lang="en-US" sz="2400" b="1">
                <a:solidFill>
                  <a:schemeClr val="bg1"/>
                </a:solidFill>
                <a:latin typeface="Roboto Mono"/>
                <a:ea typeface="Roboto Mono"/>
                <a:cs typeface="Roboto Mono"/>
              </a:rPr>
              <a:t>Strengths and Limitations</a:t>
            </a:r>
            <a:endParaRPr lang="en-US" sz="2400" b="1" i="0" u="none" strike="noStrike" cap="none">
              <a:solidFill>
                <a:schemeClr val="bg1"/>
              </a:solidFill>
              <a:latin typeface="Roboto Mono"/>
              <a:ea typeface="Roboto Mono"/>
              <a:cs typeface="Roboto Mono"/>
            </a:endParaRPr>
          </a:p>
        </p:txBody>
      </p:sp>
      <p:pic>
        <p:nvPicPr>
          <p:cNvPr id="3" name="Graphic 2" descr="Muscular arm with solid fill">
            <a:extLst>
              <a:ext uri="{FF2B5EF4-FFF2-40B4-BE49-F238E27FC236}">
                <a16:creationId xmlns:a16="http://schemas.microsoft.com/office/drawing/2014/main" id="{105B0E7A-12E7-1602-E75A-2A15761D5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99976" y="803439"/>
            <a:ext cx="676894" cy="691738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3B9A243F-7186-5FDE-C77E-BB0B2495CC64}"/>
              </a:ext>
            </a:extLst>
          </p:cNvPr>
          <p:cNvSpPr/>
          <p:nvPr/>
        </p:nvSpPr>
        <p:spPr>
          <a:xfrm>
            <a:off x="3586165" y="2297905"/>
            <a:ext cx="1796143" cy="668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25B8B-685F-DBAA-A1C5-D93603BE2966}"/>
              </a:ext>
            </a:extLst>
          </p:cNvPr>
          <p:cNvSpPr txBox="1"/>
          <p:nvPr/>
        </p:nvSpPr>
        <p:spPr>
          <a:xfrm>
            <a:off x="3317669" y="1903763"/>
            <a:ext cx="228228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/>
              <a:t>STRENGTHS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E85212-EAFD-637D-9791-E0FDC93B3707}"/>
              </a:ext>
            </a:extLst>
          </p:cNvPr>
          <p:cNvSpPr txBox="1"/>
          <p:nvPr/>
        </p:nvSpPr>
        <p:spPr>
          <a:xfrm>
            <a:off x="3898077" y="2944337"/>
            <a:ext cx="13478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LIMITATIONS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0E47E49-BE11-C970-ED13-75E40D55946D}"/>
              </a:ext>
            </a:extLst>
          </p:cNvPr>
          <p:cNvSpPr/>
          <p:nvPr/>
        </p:nvSpPr>
        <p:spPr>
          <a:xfrm>
            <a:off x="6793319" y="693000"/>
            <a:ext cx="920337" cy="801584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2C9C43A-D599-51CA-C363-727070503C71}"/>
              </a:ext>
            </a:extLst>
          </p:cNvPr>
          <p:cNvSpPr/>
          <p:nvPr/>
        </p:nvSpPr>
        <p:spPr>
          <a:xfrm>
            <a:off x="141396" y="1651412"/>
            <a:ext cx="3295400" cy="336188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7566F86-838D-C414-DA79-F82928B2BB3F}"/>
              </a:ext>
            </a:extLst>
          </p:cNvPr>
          <p:cNvSpPr/>
          <p:nvPr/>
        </p:nvSpPr>
        <p:spPr>
          <a:xfrm>
            <a:off x="5571753" y="1591715"/>
            <a:ext cx="3295400" cy="342157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DED62E-C6F6-DF81-BDCC-58683604452B}"/>
              </a:ext>
            </a:extLst>
          </p:cNvPr>
          <p:cNvSpPr txBox="1"/>
          <p:nvPr/>
        </p:nvSpPr>
        <p:spPr>
          <a:xfrm>
            <a:off x="389658" y="1651412"/>
            <a:ext cx="2928011" cy="35702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</a:rPr>
              <a:t>Learning from Interaction:  </a:t>
            </a:r>
            <a:r>
              <a:rPr lang="en-US" sz="1100" dirty="0">
                <a:latin typeface="Calibri"/>
                <a:ea typeface="Calibri"/>
                <a:cs typeface="Calibri"/>
              </a:rPr>
              <a:t>Used Reinforcement Learning that allows the to learn through trial and error, to Re-rank categories.</a:t>
            </a:r>
          </a:p>
          <a:p>
            <a:endParaRPr lang="en-GB" sz="1100" dirty="0">
              <a:ea typeface="Calibri"/>
            </a:endParaRPr>
          </a:p>
          <a:p>
            <a:pPr marL="171450" indent="-171450"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</a:rPr>
              <a:t>User-Centric Recommendations: </a:t>
            </a:r>
            <a:r>
              <a:rPr lang="en-US" sz="1100" dirty="0">
                <a:latin typeface="Calibri"/>
                <a:ea typeface="Calibri"/>
                <a:cs typeface="Calibri"/>
              </a:rPr>
              <a:t>Used Collaborative Filtering that offers personalized recommendations based on similar user behaviors</a:t>
            </a:r>
          </a:p>
          <a:p>
            <a:endParaRPr lang="en-US" sz="1100" dirty="0">
              <a:latin typeface="Calibri"/>
              <a:ea typeface="Calibri"/>
              <a:cs typeface="Calibri"/>
            </a:endParaRPr>
          </a:p>
          <a:p>
            <a:pPr marL="171450" indent="-171450"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</a:rPr>
              <a:t>Flexibility Across Domains:</a:t>
            </a:r>
            <a:r>
              <a:rPr lang="en-US" sz="1100" b="1" dirty="0">
                <a:latin typeface="Calibri"/>
                <a:ea typeface="Calibri"/>
                <a:cs typeface="Calibri"/>
              </a:rPr>
              <a:t> </a:t>
            </a:r>
            <a:r>
              <a:rPr lang="en-US" sz="1100" dirty="0">
                <a:latin typeface="Calibri"/>
                <a:ea typeface="Calibri"/>
                <a:cs typeface="Calibri"/>
              </a:rPr>
              <a:t>Our model is versatile and can be  applied to a wide range of domain</a:t>
            </a:r>
            <a:r>
              <a:rPr lang="en-US" sz="1200" dirty="0">
                <a:latin typeface="Calibri"/>
                <a:ea typeface="Calibri"/>
                <a:cs typeface="Calibri"/>
              </a:rPr>
              <a:t>s.</a:t>
            </a:r>
          </a:p>
          <a:p>
            <a:endParaRPr lang="en-US" sz="1200" dirty="0">
              <a:latin typeface="Calibri"/>
              <a:ea typeface="Calibri"/>
              <a:cs typeface="Calibri"/>
            </a:endParaRPr>
          </a:p>
          <a:p>
            <a:pPr marL="171450" indent="-171450"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</a:rPr>
              <a:t>Sequential Decision-Making: </a:t>
            </a:r>
            <a:r>
              <a:rPr lang="en-US" sz="1100" dirty="0">
                <a:latin typeface="Calibri"/>
                <a:ea typeface="Calibri"/>
                <a:cs typeface="Calibri"/>
              </a:rPr>
              <a:t>RL excels in tasks involving sequences of decisions. It’s capable of optimizing long-term strategies, considering the cumulative impact of decisions.</a:t>
            </a:r>
          </a:p>
          <a:p>
            <a:pPr marL="171450" indent="-171450">
              <a:buChar char="•"/>
            </a:pPr>
            <a:endParaRPr lang="en-US" sz="1100" dirty="0">
              <a:latin typeface="Calibri"/>
              <a:ea typeface="Calibri"/>
              <a:cs typeface="Calibri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2425EE-727C-3985-3BF2-BECBFA7B0D35}"/>
              </a:ext>
            </a:extLst>
          </p:cNvPr>
          <p:cNvSpPr txBox="1"/>
          <p:nvPr/>
        </p:nvSpPr>
        <p:spPr>
          <a:xfrm>
            <a:off x="5843589" y="1786703"/>
            <a:ext cx="2796267" cy="30315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</a:rPr>
              <a:t>Limited data</a:t>
            </a:r>
            <a:r>
              <a:rPr lang="en-US" sz="1200" dirty="0">
                <a:latin typeface="Calibri"/>
                <a:ea typeface="Calibri"/>
                <a:cs typeface="Calibri"/>
              </a:rPr>
              <a:t>: </a:t>
            </a:r>
            <a:r>
              <a:rPr lang="en-US" sz="1100" dirty="0">
                <a:latin typeface="Calibri"/>
                <a:ea typeface="Calibri"/>
                <a:cs typeface="Calibri"/>
              </a:rPr>
              <a:t>Techniques like Collaborative filtering  require sufficient data to learn patterns and relationships.</a:t>
            </a:r>
          </a:p>
          <a:p>
            <a:pPr marL="171450" indent="-171450">
              <a:buChar char="•"/>
            </a:pPr>
            <a:endParaRPr lang="en-US" sz="1100" dirty="0">
              <a:latin typeface="Calibri"/>
              <a:ea typeface="Calibri"/>
              <a:cs typeface="Calibri"/>
            </a:endParaRPr>
          </a:p>
          <a:p>
            <a:pPr marL="171450" indent="-171450"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</a:rPr>
              <a:t>Computational load: </a:t>
            </a:r>
            <a:r>
              <a:rPr lang="en-US" sz="1100" dirty="0">
                <a:latin typeface="Calibri"/>
                <a:ea typeface="Calibri"/>
                <a:cs typeface="Calibri"/>
              </a:rPr>
              <a:t>As the user and item base grows, the computation and storage requirements increases</a:t>
            </a:r>
          </a:p>
          <a:p>
            <a:pPr marL="171450" indent="-171450">
              <a:buChar char="•"/>
            </a:pPr>
            <a:endParaRPr lang="en-US" sz="1100" dirty="0">
              <a:latin typeface="Calibri"/>
              <a:ea typeface="Calibri"/>
              <a:cs typeface="Calibri"/>
            </a:endParaRPr>
          </a:p>
          <a:p>
            <a:pPr marL="171450" indent="-171450"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</a:rPr>
              <a:t>Cold Start Problem: </a:t>
            </a:r>
            <a:r>
              <a:rPr lang="en-US" sz="1100" dirty="0">
                <a:latin typeface="Calibri"/>
                <a:ea typeface="Calibri"/>
                <a:cs typeface="Calibri"/>
              </a:rPr>
              <a:t>Our recommendation algorithms can struggle when dealing with new users or items that have limited historical data</a:t>
            </a:r>
          </a:p>
          <a:p>
            <a:pPr marL="171450" indent="-171450">
              <a:buChar char="•"/>
            </a:pPr>
            <a:endParaRPr lang="en-US" sz="1100" dirty="0">
              <a:latin typeface="Calibri"/>
              <a:ea typeface="Calibri"/>
              <a:cs typeface="Calibri"/>
            </a:endParaRPr>
          </a:p>
          <a:p>
            <a:pPr marL="171450" indent="-171450">
              <a:buChar char="•"/>
            </a:pPr>
            <a:r>
              <a:rPr lang="en-US" sz="1200" b="1" dirty="0">
                <a:latin typeface="Calibri"/>
                <a:ea typeface="Calibri"/>
                <a:cs typeface="Calibri"/>
              </a:rPr>
              <a:t>Gray Sheep and Black Sheep Problem</a:t>
            </a:r>
            <a:r>
              <a:rPr lang="en-US" sz="1200" dirty="0">
                <a:latin typeface="Calibri"/>
                <a:ea typeface="Calibri"/>
                <a:cs typeface="Calibri"/>
              </a:rPr>
              <a:t>: </a:t>
            </a:r>
            <a:r>
              <a:rPr lang="en-US" sz="1100" dirty="0">
                <a:latin typeface="Calibri"/>
                <a:ea typeface="Calibri"/>
                <a:cs typeface="Calibri"/>
              </a:rPr>
              <a:t>It gets difficult to recommend products to users exhibiting preferences that deviates from the norm</a:t>
            </a:r>
            <a:endParaRPr lang="en-US" sz="1100" b="1" dirty="0">
              <a:latin typeface="Calibri"/>
              <a:ea typeface="Calibri"/>
              <a:cs typeface="Calibri"/>
            </a:endParaRP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81D67163-886B-3440-9ABF-1DFBAD9FDA88}"/>
              </a:ext>
            </a:extLst>
          </p:cNvPr>
          <p:cNvSpPr/>
          <p:nvPr/>
        </p:nvSpPr>
        <p:spPr>
          <a:xfrm flipH="1">
            <a:off x="3592287" y="2778740"/>
            <a:ext cx="1796143" cy="6685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phic 9" descr="Downward trend">
            <a:extLst>
              <a:ext uri="{FF2B5EF4-FFF2-40B4-BE49-F238E27FC236}">
                <a16:creationId xmlns:a16="http://schemas.microsoft.com/office/drawing/2014/main" id="{3A72EBF0-C9B9-246F-58B4-0BF2859257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9845" y="727301"/>
            <a:ext cx="767283" cy="76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809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C83B66-317E-F669-3F45-4AA36BBE94B7}"/>
              </a:ext>
            </a:extLst>
          </p:cNvPr>
          <p:cNvSpPr/>
          <p:nvPr/>
        </p:nvSpPr>
        <p:spPr>
          <a:xfrm>
            <a:off x="4572001" y="0"/>
            <a:ext cx="4572000" cy="540525"/>
          </a:xfrm>
          <a:prstGeom prst="rect">
            <a:avLst/>
          </a:prstGeom>
          <a:solidFill>
            <a:srgbClr val="FFD757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2ED557-B187-1C4A-5C57-FE05417E5B5A}"/>
              </a:ext>
            </a:extLst>
          </p:cNvPr>
          <p:cNvSpPr/>
          <p:nvPr/>
        </p:nvSpPr>
        <p:spPr>
          <a:xfrm>
            <a:off x="0" y="-15240"/>
            <a:ext cx="5379244" cy="689931"/>
          </a:xfrm>
          <a:custGeom>
            <a:avLst/>
            <a:gdLst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914400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500063">
                <a:moveTo>
                  <a:pt x="0" y="0"/>
                </a:moveTo>
                <a:lnTo>
                  <a:pt x="9144000" y="5264"/>
                </a:lnTo>
                <a:lnTo>
                  <a:pt x="8172450" y="500063"/>
                </a:lnTo>
                <a:lnTo>
                  <a:pt x="0" y="500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Google Shape;87;p19"/>
          <p:cNvSpPr txBox="1"/>
          <p:nvPr/>
        </p:nvSpPr>
        <p:spPr>
          <a:xfrm>
            <a:off x="528710" y="55251"/>
            <a:ext cx="5236226" cy="5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Future Scope</a:t>
            </a:r>
            <a:endParaRPr sz="2400" b="1" i="0" u="none" strike="noStrike" cap="none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D90F60-66BD-59A2-2F89-6CF170038B05}"/>
              </a:ext>
            </a:extLst>
          </p:cNvPr>
          <p:cNvSpPr txBox="1"/>
          <p:nvPr/>
        </p:nvSpPr>
        <p:spPr>
          <a:xfrm>
            <a:off x="257174" y="889048"/>
            <a:ext cx="1400175" cy="34051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Algorithm</a:t>
            </a:r>
          </a:p>
        </p:txBody>
      </p:sp>
      <p:pic>
        <p:nvPicPr>
          <p:cNvPr id="10" name="Graphic 9" descr="Upward trend">
            <a:extLst>
              <a:ext uri="{FF2B5EF4-FFF2-40B4-BE49-F238E27FC236}">
                <a16:creationId xmlns:a16="http://schemas.microsoft.com/office/drawing/2014/main" id="{06F1CB79-2390-F4B6-7953-9B502FC61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93838" y="2537800"/>
            <a:ext cx="514630" cy="514630"/>
          </a:xfrm>
          <a:prstGeom prst="rect">
            <a:avLst/>
          </a:prstGeom>
        </p:spPr>
      </p:pic>
      <p:pic>
        <p:nvPicPr>
          <p:cNvPr id="12" name="Graphic 11" descr="Bullseye">
            <a:extLst>
              <a:ext uri="{FF2B5EF4-FFF2-40B4-BE49-F238E27FC236}">
                <a16:creationId xmlns:a16="http://schemas.microsoft.com/office/drawing/2014/main" id="{A89F1BB5-D889-563E-B3A6-CF6F9CE069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33134" y="2838141"/>
            <a:ext cx="571500" cy="571500"/>
          </a:xfrm>
          <a:prstGeom prst="rect">
            <a:avLst/>
          </a:prstGeom>
        </p:spPr>
      </p:pic>
      <p:pic>
        <p:nvPicPr>
          <p:cNvPr id="14" name="Graphic 13" descr="Stopwatch">
            <a:extLst>
              <a:ext uri="{FF2B5EF4-FFF2-40B4-BE49-F238E27FC236}">
                <a16:creationId xmlns:a16="http://schemas.microsoft.com/office/drawing/2014/main" id="{9C35F566-4A21-8784-60DF-458673C58B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36467" y="2838141"/>
            <a:ext cx="571500" cy="571500"/>
          </a:xfrm>
          <a:prstGeom prst="rect">
            <a:avLst/>
          </a:prstGeom>
        </p:spPr>
      </p:pic>
      <p:pic>
        <p:nvPicPr>
          <p:cNvPr id="16" name="Graphic 15" descr="Head with gears">
            <a:extLst>
              <a:ext uri="{FF2B5EF4-FFF2-40B4-BE49-F238E27FC236}">
                <a16:creationId xmlns:a16="http://schemas.microsoft.com/office/drawing/2014/main" id="{6F3B1D11-50B1-2E57-5EF0-6EE2D82884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91671" y="3195352"/>
            <a:ext cx="514630" cy="51463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5541886-93B8-69DD-EAF7-70F3DCE005EC}"/>
              </a:ext>
            </a:extLst>
          </p:cNvPr>
          <p:cNvSpPr/>
          <p:nvPr/>
        </p:nvSpPr>
        <p:spPr>
          <a:xfrm>
            <a:off x="3684758" y="2516886"/>
            <a:ext cx="1259204" cy="1250156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F98B10F-D71C-295A-351F-3BD3F3FD016F}"/>
              </a:ext>
            </a:extLst>
          </p:cNvPr>
          <p:cNvSpPr txBox="1"/>
          <p:nvPr/>
        </p:nvSpPr>
        <p:spPr>
          <a:xfrm>
            <a:off x="5378314" y="889194"/>
            <a:ext cx="1833563" cy="340519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Extending Use Cases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EC60D87-3FC9-006C-E4E3-0137B1CC2883}"/>
              </a:ext>
            </a:extLst>
          </p:cNvPr>
          <p:cNvSpPr txBox="1"/>
          <p:nvPr/>
        </p:nvSpPr>
        <p:spPr>
          <a:xfrm>
            <a:off x="257175" y="1543314"/>
            <a:ext cx="299323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latin typeface="+mn-lt"/>
              </a:rPr>
              <a:t>Optimization</a:t>
            </a:r>
            <a:r>
              <a:rPr lang="en-US" sz="1200" dirty="0">
                <a:latin typeface="+mn-lt"/>
              </a:rPr>
              <a:t>: Reducing the computational load by creating clusters of similar users thereby segmenting the data into more relevant subsets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E0505C-8B33-4562-68FE-A1F1D73491B6}"/>
              </a:ext>
            </a:extLst>
          </p:cNvPr>
          <p:cNvSpPr txBox="1"/>
          <p:nvPr/>
        </p:nvSpPr>
        <p:spPr>
          <a:xfrm>
            <a:off x="246644" y="2727903"/>
            <a:ext cx="3002831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b="1" dirty="0">
                <a:latin typeface="+mn-lt"/>
              </a:rPr>
              <a:t>Deep Learning algorithms</a:t>
            </a:r>
            <a:r>
              <a:rPr lang="en-US" sz="1200" dirty="0">
                <a:latin typeface="+mn-lt"/>
              </a:rPr>
              <a:t>: Image-based recommendations can suggest visually similar products based on shared visual features.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63EB96-8FB1-5925-AF6F-87E26EFEF046}"/>
              </a:ext>
            </a:extLst>
          </p:cNvPr>
          <p:cNvSpPr txBox="1"/>
          <p:nvPr/>
        </p:nvSpPr>
        <p:spPr>
          <a:xfrm>
            <a:off x="257174" y="3912492"/>
            <a:ext cx="300283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Graph Neural Networks </a:t>
            </a:r>
            <a:r>
              <a:rPr lang="en-US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capture intricate relationships, enhancing personalization, cross-domain suggestions, and mitigating cold start challenges. </a:t>
            </a:r>
            <a:endParaRPr 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6EDCB3-8BB0-E15E-3BC0-445780F633A9}"/>
              </a:ext>
            </a:extLst>
          </p:cNvPr>
          <p:cNvSpPr txBox="1"/>
          <p:nvPr/>
        </p:nvSpPr>
        <p:spPr>
          <a:xfrm>
            <a:off x="5379244" y="1543315"/>
            <a:ext cx="334327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atin typeface="+mn-lt"/>
              </a:rPr>
              <a:t>Trending near you</a:t>
            </a:r>
            <a:r>
              <a:rPr lang="en-US" sz="1200" dirty="0">
                <a:latin typeface="+mn-lt"/>
              </a:rPr>
              <a:t>: Using user demography to find the trending products in a region to create a sense of urgency and encourage exploration of new items.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2C97E7-B495-ACB8-4B9A-1D50BE5272FE}"/>
              </a:ext>
            </a:extLst>
          </p:cNvPr>
          <p:cNvSpPr txBox="1"/>
          <p:nvPr/>
        </p:nvSpPr>
        <p:spPr>
          <a:xfrm>
            <a:off x="5378314" y="2727903"/>
            <a:ext cx="334327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atin typeface="+mn-lt"/>
              </a:rPr>
              <a:t>Personalized Deals</a:t>
            </a:r>
            <a:r>
              <a:rPr lang="en-US" sz="1200" dirty="0">
                <a:latin typeface="+mn-lt"/>
              </a:rPr>
              <a:t>: Offering exclusive discounts or deals on products that align with the customer's preferences and purchase history, creating a sense of personal value.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56548B-29B1-C52A-E6F5-3E88C21D4AC2}"/>
              </a:ext>
            </a:extLst>
          </p:cNvPr>
          <p:cNvSpPr txBox="1"/>
          <p:nvPr/>
        </p:nvSpPr>
        <p:spPr>
          <a:xfrm>
            <a:off x="5378314" y="3912492"/>
            <a:ext cx="3343275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 dirty="0">
                <a:latin typeface="+mn-lt"/>
              </a:rPr>
              <a:t>Seasonal and Occasion-Based Recommendations</a:t>
            </a:r>
            <a:r>
              <a:rPr lang="en-US" sz="1200" dirty="0">
                <a:latin typeface="+mn-lt"/>
              </a:rPr>
              <a:t>: Recommending products suitable for specific seasons, holidays, or occasions, enhancing the relevance of our suggestions.</a:t>
            </a:r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C22BA6C5-6910-EA33-367C-D2EEB1814519}"/>
              </a:ext>
            </a:extLst>
          </p:cNvPr>
          <p:cNvCxnSpPr>
            <a:stCxn id="18" idx="7"/>
            <a:endCxn id="25" idx="1"/>
          </p:cNvCxnSpPr>
          <p:nvPr/>
        </p:nvCxnSpPr>
        <p:spPr>
          <a:xfrm rot="5400000" flipH="1" flipV="1">
            <a:off x="4698824" y="2019547"/>
            <a:ext cx="741153" cy="6196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694AD1D-B960-F8B4-43FC-25F05B5F6F92}"/>
              </a:ext>
            </a:extLst>
          </p:cNvPr>
          <p:cNvCxnSpPr>
            <a:stCxn id="18" idx="1"/>
            <a:endCxn id="20" idx="3"/>
          </p:cNvCxnSpPr>
          <p:nvPr/>
        </p:nvCxnSpPr>
        <p:spPr>
          <a:xfrm rot="16200000" flipV="1">
            <a:off x="3189209" y="2020011"/>
            <a:ext cx="741154" cy="61875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FD12FD3-1FFB-0939-BA27-A1CAD15A5D0D}"/>
              </a:ext>
            </a:extLst>
          </p:cNvPr>
          <p:cNvCxnSpPr>
            <a:stCxn id="18" idx="6"/>
            <a:endCxn id="27" idx="1"/>
          </p:cNvCxnSpPr>
          <p:nvPr/>
        </p:nvCxnSpPr>
        <p:spPr>
          <a:xfrm>
            <a:off x="4943962" y="3141964"/>
            <a:ext cx="434352" cy="1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B9655AC1-7F20-F7C7-7CF4-26BCC81BFE76}"/>
              </a:ext>
            </a:extLst>
          </p:cNvPr>
          <p:cNvCxnSpPr>
            <a:stCxn id="18" idx="2"/>
            <a:endCxn id="21" idx="3"/>
          </p:cNvCxnSpPr>
          <p:nvPr/>
        </p:nvCxnSpPr>
        <p:spPr>
          <a:xfrm rot="10800000" flipV="1">
            <a:off x="3249476" y="3141964"/>
            <a:ext cx="435283" cy="143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BB31DF1-514A-B577-858A-0E585F5537CE}"/>
              </a:ext>
            </a:extLst>
          </p:cNvPr>
          <p:cNvCxnSpPr>
            <a:stCxn id="18" idx="5"/>
            <a:endCxn id="29" idx="1"/>
          </p:cNvCxnSpPr>
          <p:nvPr/>
        </p:nvCxnSpPr>
        <p:spPr>
          <a:xfrm rot="16200000" flipH="1">
            <a:off x="4696920" y="3646597"/>
            <a:ext cx="744030" cy="6187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37B80636-9437-3BBA-66EF-0550969DB681}"/>
              </a:ext>
            </a:extLst>
          </p:cNvPr>
          <p:cNvCxnSpPr>
            <a:stCxn id="18" idx="3"/>
            <a:endCxn id="23" idx="3"/>
          </p:cNvCxnSpPr>
          <p:nvPr/>
        </p:nvCxnSpPr>
        <p:spPr>
          <a:xfrm rot="5400000">
            <a:off x="3192570" y="3651397"/>
            <a:ext cx="744030" cy="60915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530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4"/>
          <p:cNvSpPr txBox="1">
            <a:spLocks noGrp="1"/>
          </p:cNvSpPr>
          <p:nvPr>
            <p:ph type="title" idx="4294967295"/>
          </p:nvPr>
        </p:nvSpPr>
        <p:spPr>
          <a:xfrm>
            <a:off x="1706562" y="2678113"/>
            <a:ext cx="5629275" cy="6111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 i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sz="7200" b="1" i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5"/>
          <p:cNvPicPr preferRelativeResize="0"/>
          <p:nvPr/>
        </p:nvPicPr>
        <p:blipFill rotWithShape="1">
          <a:blip r:embed="rId3">
            <a:alphaModFix/>
          </a:blip>
          <a:srcRect b="4580"/>
          <a:stretch/>
        </p:blipFill>
        <p:spPr>
          <a:xfrm>
            <a:off x="0" y="0"/>
            <a:ext cx="9147575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3" name="Google Shape;63;p15"/>
          <p:cNvGraphicFramePr/>
          <p:nvPr>
            <p:extLst>
              <p:ext uri="{D42A27DB-BD31-4B8C-83A1-F6EECF244321}">
                <p14:modId xmlns:p14="http://schemas.microsoft.com/office/powerpoint/2010/main" val="1813576366"/>
              </p:ext>
            </p:extLst>
          </p:nvPr>
        </p:nvGraphicFramePr>
        <p:xfrm>
          <a:off x="195688" y="1144500"/>
          <a:ext cx="8756200" cy="320167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2531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4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4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4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ym typeface="Roboto Mono"/>
                        </a:rPr>
                        <a:t>Team Name</a:t>
                      </a:r>
                      <a:endParaRPr sz="1600" b="1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"/>
                      </a:endParaRPr>
                    </a:p>
                  </a:txBody>
                  <a:tcPr marL="28575" marR="28575" marT="19050" marB="19050"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u="none" strike="noStrike" cap="none" err="1">
                          <a:solidFill>
                            <a:srgbClr val="000000"/>
                          </a:solidFill>
                          <a:sym typeface="Arial"/>
                        </a:rPr>
                        <a:t>console_log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28575" marR="28575" marT="19050" marB="1905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ym typeface="Roboto Mono"/>
                        </a:rPr>
                        <a:t>Institute Name</a:t>
                      </a:r>
                      <a:endParaRPr sz="1600" b="1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"/>
                      </a:endParaRPr>
                    </a:p>
                  </a:txBody>
                  <a:tcPr marL="28575" marR="28575" marT="19050" marB="19050"/>
                </a:tc>
                <a:tc grid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Indian Institute of Technology, Guwahati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28575" marR="28575" marT="19050" marB="1905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ym typeface="Roboto Mono"/>
                        </a:rPr>
                        <a:t>Team Members &gt;</a:t>
                      </a:r>
                      <a:endParaRPr sz="1600" b="1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2000" b="0" u="none" strike="noStrike" cap="none">
                          <a:solidFill>
                            <a:srgbClr val="000000"/>
                          </a:solidFill>
                          <a:sym typeface="Roboto Mono"/>
                        </a:rPr>
                        <a:t>1 (Leader)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2000" b="0" u="none" strike="noStrike" cap="none">
                          <a:solidFill>
                            <a:srgbClr val="000000"/>
                          </a:solidFill>
                          <a:sym typeface="Roboto Mono"/>
                        </a:rPr>
                        <a:t>2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2000" b="0" u="none" strike="noStrike" cap="none">
                          <a:solidFill>
                            <a:srgbClr val="000000"/>
                          </a:solidFill>
                          <a:sym typeface="Roboto Mono"/>
                        </a:rPr>
                        <a:t>3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ym typeface="Roboto Mono"/>
                        </a:rPr>
                        <a:t>Name</a:t>
                      </a:r>
                      <a:endParaRPr sz="1600" b="1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Mohit Manoj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Akanksha Gupta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Nidhi Shrivastava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3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600" b="1" u="none" strike="noStrike" cap="none">
                          <a:sym typeface="Roboto Mono"/>
                        </a:rPr>
                        <a:t>Batch</a:t>
                      </a:r>
                      <a:endParaRPr sz="1600" b="1" u="none" strike="noStrike" cap="none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Roboto Mono"/>
                      </a:endParaRPr>
                    </a:p>
                  </a:txBody>
                  <a:tcPr marL="28575" marR="28575" marT="19050" marB="1905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2024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2024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2000" b="0" u="none" strike="noStrike" cap="none">
                          <a:solidFill>
                            <a:srgbClr val="000000"/>
                          </a:solidFill>
                          <a:sym typeface="Arial"/>
                        </a:rPr>
                        <a:t>2024</a:t>
                      </a:r>
                      <a:endParaRPr sz="2000" b="0" i="0" u="none" strike="noStrike" cap="none">
                        <a:solidFill>
                          <a:srgbClr val="000000"/>
                        </a:solidFill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  <a:sym typeface="Arial"/>
                      </a:endParaRPr>
                    </a:p>
                  </a:txBody>
                  <a:tcPr marL="28575" marR="28575" marT="19050" marB="1905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52BCDD7-E162-E11E-CDAF-D7AB83608168}"/>
              </a:ext>
            </a:extLst>
          </p:cNvPr>
          <p:cNvSpPr/>
          <p:nvPr/>
        </p:nvSpPr>
        <p:spPr>
          <a:xfrm>
            <a:off x="4572000" y="0"/>
            <a:ext cx="4572000" cy="540525"/>
          </a:xfrm>
          <a:prstGeom prst="rect">
            <a:avLst/>
          </a:prstGeom>
          <a:solidFill>
            <a:srgbClr val="FFD757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B11A9FF-15AD-8C84-073E-D4706D84A43D}"/>
              </a:ext>
            </a:extLst>
          </p:cNvPr>
          <p:cNvSpPr/>
          <p:nvPr/>
        </p:nvSpPr>
        <p:spPr>
          <a:xfrm>
            <a:off x="0" y="0"/>
            <a:ext cx="5079243" cy="689931"/>
          </a:xfrm>
          <a:custGeom>
            <a:avLst/>
            <a:gdLst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914400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500063">
                <a:moveTo>
                  <a:pt x="0" y="0"/>
                </a:moveTo>
                <a:lnTo>
                  <a:pt x="9144000" y="5264"/>
                </a:lnTo>
                <a:lnTo>
                  <a:pt x="8172450" y="500063"/>
                </a:lnTo>
                <a:lnTo>
                  <a:pt x="0" y="500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Google Shape;62;p15"/>
          <p:cNvSpPr txBox="1"/>
          <p:nvPr/>
        </p:nvSpPr>
        <p:spPr>
          <a:xfrm>
            <a:off x="241804" y="77330"/>
            <a:ext cx="72921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Team members details</a:t>
            </a:r>
            <a:endParaRPr sz="2400" b="1" i="0" u="none" strike="noStrike" cap="none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2BCDD7-E162-E11E-CDAF-D7AB83608168}"/>
              </a:ext>
            </a:extLst>
          </p:cNvPr>
          <p:cNvSpPr/>
          <p:nvPr/>
        </p:nvSpPr>
        <p:spPr>
          <a:xfrm>
            <a:off x="4572000" y="0"/>
            <a:ext cx="4572000" cy="540525"/>
          </a:xfrm>
          <a:prstGeom prst="rect">
            <a:avLst/>
          </a:prstGeom>
          <a:solidFill>
            <a:srgbClr val="FFD757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B11A9FF-15AD-8C84-073E-D4706D84A43D}"/>
              </a:ext>
            </a:extLst>
          </p:cNvPr>
          <p:cNvSpPr/>
          <p:nvPr/>
        </p:nvSpPr>
        <p:spPr>
          <a:xfrm>
            <a:off x="0" y="0"/>
            <a:ext cx="5079243" cy="689931"/>
          </a:xfrm>
          <a:custGeom>
            <a:avLst/>
            <a:gdLst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914400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500063">
                <a:moveTo>
                  <a:pt x="0" y="0"/>
                </a:moveTo>
                <a:lnTo>
                  <a:pt x="9144000" y="5264"/>
                </a:lnTo>
                <a:lnTo>
                  <a:pt x="8172450" y="500063"/>
                </a:lnTo>
                <a:lnTo>
                  <a:pt x="0" y="500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Google Shape;62;p15"/>
          <p:cNvSpPr txBox="1"/>
          <p:nvPr/>
        </p:nvSpPr>
        <p:spPr>
          <a:xfrm>
            <a:off x="241804" y="69835"/>
            <a:ext cx="72921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Objective</a:t>
            </a:r>
            <a:endParaRPr sz="2400" b="1" i="0" u="none" strike="noStrike" cap="none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296872-753A-29A5-72E8-A531544078D7}"/>
              </a:ext>
            </a:extLst>
          </p:cNvPr>
          <p:cNvSpPr txBox="1"/>
          <p:nvPr/>
        </p:nvSpPr>
        <p:spPr>
          <a:xfrm>
            <a:off x="758156" y="911491"/>
            <a:ext cx="7627688" cy="369332"/>
          </a:xfrm>
          <a:prstGeom prst="rect">
            <a:avLst/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 a personalized product ranking system to enhance user experience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16FA55-C7F8-053A-B0A1-ECC063542535}"/>
              </a:ext>
            </a:extLst>
          </p:cNvPr>
          <p:cNvSpPr txBox="1"/>
          <p:nvPr/>
        </p:nvSpPr>
        <p:spPr>
          <a:xfrm>
            <a:off x="4636294" y="1867517"/>
            <a:ext cx="4259575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Consider factors like user preferences, past interactions, product popularity and user similarity.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7080B7-AE11-CFC9-21B8-E6C38532B193}"/>
              </a:ext>
            </a:extLst>
          </p:cNvPr>
          <p:cNvSpPr txBox="1"/>
          <p:nvPr/>
        </p:nvSpPr>
        <p:spPr>
          <a:xfrm>
            <a:off x="4636293" y="2981629"/>
            <a:ext cx="4259575" cy="307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Simulate user interactions to make a dynamic model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A4B336D-62FE-5B6B-9180-AFCD9F535D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1651789"/>
            <a:ext cx="4055295" cy="3137115"/>
          </a:xfrm>
          <a:prstGeom prst="rect">
            <a:avLst/>
          </a:prstGeom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80E49C77-7535-8326-5E8A-8CB2F44B9604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H="1">
            <a:off x="4061618" y="1554451"/>
            <a:ext cx="852502" cy="2968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6869CA28-C9DF-75A3-73C9-793798067B20}"/>
              </a:ext>
            </a:extLst>
          </p:cNvPr>
          <p:cNvCxnSpPr>
            <a:cxnSpLocks/>
            <a:endCxn id="6" idx="1"/>
          </p:cNvCxnSpPr>
          <p:nvPr/>
        </p:nvCxnSpPr>
        <p:spPr>
          <a:xfrm rot="16200000" flipH="1">
            <a:off x="3484210" y="1983434"/>
            <a:ext cx="1858893" cy="44527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137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2BCDD7-E162-E11E-CDAF-D7AB83608168}"/>
              </a:ext>
            </a:extLst>
          </p:cNvPr>
          <p:cNvSpPr/>
          <p:nvPr/>
        </p:nvSpPr>
        <p:spPr>
          <a:xfrm>
            <a:off x="4572000" y="0"/>
            <a:ext cx="4572000" cy="540525"/>
          </a:xfrm>
          <a:prstGeom prst="rect">
            <a:avLst/>
          </a:prstGeom>
          <a:solidFill>
            <a:srgbClr val="FFD757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8930D0-8AA1-CE42-11C6-C5B86FAA97D2}"/>
              </a:ext>
            </a:extLst>
          </p:cNvPr>
          <p:cNvSpPr txBox="1"/>
          <p:nvPr/>
        </p:nvSpPr>
        <p:spPr>
          <a:xfrm>
            <a:off x="1602646" y="1248311"/>
            <a:ext cx="1174171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/>
              <a:t>Women Fashion</a:t>
            </a:r>
            <a:endParaRPr lang="en-US" sz="1000" b="1">
              <a:cs typeface="Arial"/>
            </a:endParaRPr>
          </a:p>
          <a:p>
            <a:r>
              <a:rPr lang="en-US" sz="1000"/>
              <a:t>Dresses</a:t>
            </a:r>
            <a:endParaRPr lang="en-US" sz="1000">
              <a:cs typeface="Arial"/>
            </a:endParaRPr>
          </a:p>
          <a:p>
            <a:r>
              <a:rPr lang="en-US" sz="1000">
                <a:cs typeface="Arial"/>
              </a:rPr>
              <a:t>Skirts</a:t>
            </a:r>
          </a:p>
          <a:p>
            <a:r>
              <a:rPr lang="en-US" sz="1000">
                <a:cs typeface="Arial"/>
              </a:rPr>
              <a:t>Denims</a:t>
            </a:r>
            <a:br>
              <a:rPr lang="en-US" sz="1000">
                <a:cs typeface="Arial"/>
              </a:rPr>
            </a:br>
            <a:r>
              <a:rPr lang="en-US" sz="1000">
                <a:cs typeface="Arial"/>
              </a:rPr>
              <a:t>Tops</a:t>
            </a:r>
            <a:br>
              <a:rPr lang="en-US" sz="1000">
                <a:cs typeface="Arial"/>
              </a:rPr>
            </a:br>
            <a:r>
              <a:rPr lang="en-US" sz="1000">
                <a:cs typeface="Arial"/>
              </a:rPr>
              <a:t>Kurtis</a:t>
            </a:r>
          </a:p>
          <a:p>
            <a:r>
              <a:rPr lang="en-US" sz="1000">
                <a:cs typeface="Arial"/>
              </a:rPr>
              <a:t>Shirts</a:t>
            </a:r>
          </a:p>
          <a:p>
            <a:r>
              <a:rPr lang="en-US" sz="1000">
                <a:cs typeface="Arial"/>
              </a:rPr>
              <a:t>Sarees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B11A9FF-15AD-8C84-073E-D4706D84A43D}"/>
              </a:ext>
            </a:extLst>
          </p:cNvPr>
          <p:cNvSpPr/>
          <p:nvPr/>
        </p:nvSpPr>
        <p:spPr>
          <a:xfrm>
            <a:off x="0" y="0"/>
            <a:ext cx="5079243" cy="689931"/>
          </a:xfrm>
          <a:custGeom>
            <a:avLst/>
            <a:gdLst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914400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500063">
                <a:moveTo>
                  <a:pt x="0" y="0"/>
                </a:moveTo>
                <a:lnTo>
                  <a:pt x="9144000" y="5264"/>
                </a:lnTo>
                <a:lnTo>
                  <a:pt x="8172450" y="500063"/>
                </a:lnTo>
                <a:lnTo>
                  <a:pt x="0" y="500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5"/>
          <p:cNvSpPr txBox="1"/>
          <p:nvPr/>
        </p:nvSpPr>
        <p:spPr>
          <a:xfrm>
            <a:off x="241804" y="77330"/>
            <a:ext cx="72921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1" i="0" u="none" strike="noStrike" cap="none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Use Cases</a:t>
            </a:r>
            <a:endParaRPr sz="2400" b="1" i="0" u="none" strike="noStrike" cap="none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pic>
        <p:nvPicPr>
          <p:cNvPr id="5" name="Graphic 4" descr="Female Profile">
            <a:extLst>
              <a:ext uri="{FF2B5EF4-FFF2-40B4-BE49-F238E27FC236}">
                <a16:creationId xmlns:a16="http://schemas.microsoft.com/office/drawing/2014/main" id="{D834068F-E047-0729-AB81-382894A0C4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017" y="1526371"/>
            <a:ext cx="614362" cy="6143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3E8EBF-BE4D-BBE6-AA7D-2B95DD966B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77" b="1"/>
          <a:stretch/>
        </p:blipFill>
        <p:spPr>
          <a:xfrm>
            <a:off x="5167718" y="1474347"/>
            <a:ext cx="1065965" cy="11108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2760507-3098-4705-B40A-FB6DF238D16E}"/>
              </a:ext>
            </a:extLst>
          </p:cNvPr>
          <p:cNvSpPr txBox="1"/>
          <p:nvPr/>
        </p:nvSpPr>
        <p:spPr>
          <a:xfrm>
            <a:off x="3488690" y="1282799"/>
            <a:ext cx="1226125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b="1" dirty="0"/>
              <a:t>Women Fashion</a:t>
            </a:r>
          </a:p>
          <a:p>
            <a:r>
              <a:rPr lang="en-US" sz="1000" dirty="0">
                <a:cs typeface="Arial"/>
              </a:rPr>
              <a:t>Shirts</a:t>
            </a:r>
          </a:p>
          <a:p>
            <a:r>
              <a:rPr lang="en-US" sz="1000" dirty="0">
                <a:cs typeface="Arial"/>
              </a:rPr>
              <a:t>Tops</a:t>
            </a:r>
          </a:p>
          <a:p>
            <a:r>
              <a:rPr lang="en-US" sz="1000" dirty="0">
                <a:cs typeface="Arial"/>
              </a:rPr>
              <a:t>Kurtis</a:t>
            </a:r>
          </a:p>
          <a:p>
            <a:r>
              <a:rPr lang="en-US" sz="1000" dirty="0"/>
              <a:t>Dresses</a:t>
            </a:r>
            <a:endParaRPr lang="en-US" sz="1000" dirty="0">
              <a:cs typeface="Arial"/>
            </a:endParaRPr>
          </a:p>
          <a:p>
            <a:r>
              <a:rPr lang="en-US" sz="1000" dirty="0">
                <a:cs typeface="Arial"/>
              </a:rPr>
              <a:t>Skirts</a:t>
            </a:r>
          </a:p>
          <a:p>
            <a:r>
              <a:rPr lang="en-US" sz="1000" dirty="0">
                <a:cs typeface="Arial"/>
              </a:rPr>
              <a:t>Denims</a:t>
            </a:r>
          </a:p>
          <a:p>
            <a:r>
              <a:rPr lang="en-US" sz="1000" dirty="0">
                <a:cs typeface="Arial"/>
              </a:rPr>
              <a:t>Sarees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A2AC90F-C970-1341-3DBA-F14708083A32}"/>
              </a:ext>
            </a:extLst>
          </p:cNvPr>
          <p:cNvSpPr/>
          <p:nvPr/>
        </p:nvSpPr>
        <p:spPr>
          <a:xfrm>
            <a:off x="3539350" y="1476390"/>
            <a:ext cx="427116" cy="152994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2D2AC1B-7B6C-D599-32C6-0D03EE85547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966466" y="1468968"/>
            <a:ext cx="1201252" cy="83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8C502BC-4440-FAD2-A485-E9D65F4AC1D9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3966466" y="1552887"/>
            <a:ext cx="1201252" cy="10269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B1C814D-6B2C-E391-8B91-1D32F651931F}"/>
              </a:ext>
            </a:extLst>
          </p:cNvPr>
          <p:cNvCxnSpPr>
            <a:cxnSpLocks/>
          </p:cNvCxnSpPr>
          <p:nvPr/>
        </p:nvCxnSpPr>
        <p:spPr>
          <a:xfrm flipH="1">
            <a:off x="4718990" y="2683043"/>
            <a:ext cx="897455" cy="810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74548A4-5BB9-CBA4-384B-DC13D4811B95}"/>
              </a:ext>
            </a:extLst>
          </p:cNvPr>
          <p:cNvCxnSpPr>
            <a:cxnSpLocks/>
          </p:cNvCxnSpPr>
          <p:nvPr/>
        </p:nvCxnSpPr>
        <p:spPr>
          <a:xfrm>
            <a:off x="5616445" y="2683043"/>
            <a:ext cx="896458" cy="804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9A1D2CB-C86A-8CC2-BC0E-34A538ED34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1442" y="3596771"/>
            <a:ext cx="1256275" cy="10468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80250B-C853-A435-1CF6-7686272718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63890" y="3596771"/>
            <a:ext cx="1263197" cy="10468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D8773C-9CFF-7A1A-D281-9947104D76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5657" t="2957" r="-1" b="4831"/>
          <a:stretch/>
        </p:blipFill>
        <p:spPr>
          <a:xfrm>
            <a:off x="6035187" y="3594894"/>
            <a:ext cx="1263198" cy="11386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FD1A0C6-27D6-6EB5-F713-606AF31D54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2591" y="3600088"/>
            <a:ext cx="1455315" cy="11386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45AF8EF-FBBD-BD6C-DEEC-AE94D1AD62C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232"/>
          <a:stretch/>
        </p:blipFill>
        <p:spPr>
          <a:xfrm>
            <a:off x="6402534" y="1470373"/>
            <a:ext cx="1201949" cy="11212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01EB353-7149-DF93-55A5-B7BE65AFE5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73334" y="1485102"/>
            <a:ext cx="1226125" cy="1118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D2C7FB1-F20A-42B1-759B-4ACF5E536F26}"/>
              </a:ext>
            </a:extLst>
          </p:cNvPr>
          <p:cNvSpPr txBox="1"/>
          <p:nvPr/>
        </p:nvSpPr>
        <p:spPr>
          <a:xfrm>
            <a:off x="72538" y="2260044"/>
            <a:ext cx="11741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User signs up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B47186-B8EF-67D6-9823-B50BAFD5318D}"/>
              </a:ext>
            </a:extLst>
          </p:cNvPr>
          <p:cNvSpPr txBox="1"/>
          <p:nvPr/>
        </p:nvSpPr>
        <p:spPr>
          <a:xfrm>
            <a:off x="6011426" y="2662641"/>
            <a:ext cx="3186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Ranked products for each category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C1F5903-EC34-41E2-4264-18E20BD4904A}"/>
              </a:ext>
            </a:extLst>
          </p:cNvPr>
          <p:cNvSpPr txBox="1"/>
          <p:nvPr/>
        </p:nvSpPr>
        <p:spPr>
          <a:xfrm>
            <a:off x="3080174" y="4719055"/>
            <a:ext cx="15359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Similar Products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D1A2B4-68BF-66D6-DC31-F18EC0838D31}"/>
              </a:ext>
            </a:extLst>
          </p:cNvPr>
          <p:cNvSpPr txBox="1"/>
          <p:nvPr/>
        </p:nvSpPr>
        <p:spPr>
          <a:xfrm>
            <a:off x="6380188" y="4764921"/>
            <a:ext cx="23074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Complementary Products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1C22DEA-7EEC-405E-6A01-C75E2230859D}"/>
              </a:ext>
            </a:extLst>
          </p:cNvPr>
          <p:cNvSpPr txBox="1"/>
          <p:nvPr/>
        </p:nvSpPr>
        <p:spPr>
          <a:xfrm>
            <a:off x="1766164" y="2632672"/>
            <a:ext cx="11287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Categories</a:t>
            </a:r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78B76C-D2D1-05CA-4EE4-58C339CC6DA8}"/>
              </a:ext>
            </a:extLst>
          </p:cNvPr>
          <p:cNvSpPr txBox="1"/>
          <p:nvPr/>
        </p:nvSpPr>
        <p:spPr>
          <a:xfrm>
            <a:off x="3003061" y="2632672"/>
            <a:ext cx="214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Personalized Categories Ranking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CE4392D-D1B0-27CA-1B97-42A111061D12}"/>
              </a:ext>
            </a:extLst>
          </p:cNvPr>
          <p:cNvCxnSpPr>
            <a:cxnSpLocks/>
          </p:cNvCxnSpPr>
          <p:nvPr/>
        </p:nvCxnSpPr>
        <p:spPr>
          <a:xfrm>
            <a:off x="967379" y="1833552"/>
            <a:ext cx="504234" cy="9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3C972AB-BD06-CC2B-19E4-B55D74026ABF}"/>
              </a:ext>
            </a:extLst>
          </p:cNvPr>
          <p:cNvCxnSpPr/>
          <p:nvPr/>
        </p:nvCxnSpPr>
        <p:spPr>
          <a:xfrm>
            <a:off x="2894944" y="1833552"/>
            <a:ext cx="535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E20BCB-8A47-8038-0A3D-9C49C34452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487" y="1433077"/>
            <a:ext cx="957117" cy="857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76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2BCDD7-E162-E11E-CDAF-D7AB83608168}"/>
              </a:ext>
            </a:extLst>
          </p:cNvPr>
          <p:cNvSpPr/>
          <p:nvPr/>
        </p:nvSpPr>
        <p:spPr>
          <a:xfrm>
            <a:off x="4572000" y="0"/>
            <a:ext cx="4572000" cy="540525"/>
          </a:xfrm>
          <a:prstGeom prst="rect">
            <a:avLst/>
          </a:prstGeom>
          <a:solidFill>
            <a:srgbClr val="FFD757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C000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B11A9FF-15AD-8C84-073E-D4706D84A43D}"/>
              </a:ext>
            </a:extLst>
          </p:cNvPr>
          <p:cNvSpPr/>
          <p:nvPr/>
        </p:nvSpPr>
        <p:spPr>
          <a:xfrm>
            <a:off x="0" y="0"/>
            <a:ext cx="5079243" cy="689931"/>
          </a:xfrm>
          <a:custGeom>
            <a:avLst/>
            <a:gdLst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914400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500063">
                <a:moveTo>
                  <a:pt x="0" y="0"/>
                </a:moveTo>
                <a:lnTo>
                  <a:pt x="9144000" y="5264"/>
                </a:lnTo>
                <a:lnTo>
                  <a:pt x="8172450" y="500063"/>
                </a:lnTo>
                <a:lnTo>
                  <a:pt x="0" y="500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Google Shape;62;p15"/>
          <p:cNvSpPr txBox="1"/>
          <p:nvPr/>
        </p:nvSpPr>
        <p:spPr>
          <a:xfrm>
            <a:off x="241804" y="70186"/>
            <a:ext cx="72921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Solution Overview</a:t>
            </a:r>
            <a:endParaRPr sz="2400" b="1" i="0" u="none" strike="noStrike" cap="none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D607A0-BC8F-1064-16BD-C36EEDA8BE5A}"/>
              </a:ext>
            </a:extLst>
          </p:cNvPr>
          <p:cNvSpPr/>
          <p:nvPr/>
        </p:nvSpPr>
        <p:spPr>
          <a:xfrm>
            <a:off x="3722731" y="872873"/>
            <a:ext cx="1543566" cy="42116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Calibri"/>
                <a:ea typeface="Calibri"/>
                <a:cs typeface="Calibri"/>
              </a:rPr>
              <a:t>Home Screen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02489F-CC35-EA8F-53DF-10DF98DB1294}"/>
              </a:ext>
            </a:extLst>
          </p:cNvPr>
          <p:cNvSpPr txBox="1"/>
          <p:nvPr/>
        </p:nvSpPr>
        <p:spPr>
          <a:xfrm>
            <a:off x="3703830" y="1707459"/>
            <a:ext cx="1573235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RL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0F5DAC7-C07E-6BD7-A62A-62C0D37B67F7}"/>
              </a:ext>
            </a:extLst>
          </p:cNvPr>
          <p:cNvSpPr/>
          <p:nvPr/>
        </p:nvSpPr>
        <p:spPr>
          <a:xfrm>
            <a:off x="3719039" y="2715741"/>
            <a:ext cx="1543566" cy="42116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</a:rPr>
              <a:t>Category Screen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22F7F4-78CA-B136-FEDB-2554E46E2CD8}"/>
              </a:ext>
            </a:extLst>
          </p:cNvPr>
          <p:cNvSpPr txBox="1"/>
          <p:nvPr/>
        </p:nvSpPr>
        <p:spPr>
          <a:xfrm>
            <a:off x="2193567" y="4122495"/>
            <a:ext cx="154148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Collaborative and Content Filtering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57F4F1-8C48-2713-2F70-CEA80E4A8371}"/>
              </a:ext>
            </a:extLst>
          </p:cNvPr>
          <p:cNvSpPr txBox="1"/>
          <p:nvPr/>
        </p:nvSpPr>
        <p:spPr>
          <a:xfrm>
            <a:off x="5250829" y="4151555"/>
            <a:ext cx="1541485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>
                <a:solidFill>
                  <a:sysClr val="windowText" lastClr="000000"/>
                </a:solidFill>
                <a:latin typeface="Calibri"/>
                <a:ea typeface="Calibri"/>
                <a:cs typeface="Calibri"/>
              </a:rPr>
              <a:t>Co-visitation Matrix</a:t>
            </a:r>
            <a:endParaRPr lang="en-US">
              <a:solidFill>
                <a:sysClr val="windowText" lastClr="00000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D072F8E-0A1D-0E0A-3457-CBFE311FAC6C}"/>
              </a:ext>
            </a:extLst>
          </p:cNvPr>
          <p:cNvCxnSpPr/>
          <p:nvPr/>
        </p:nvCxnSpPr>
        <p:spPr>
          <a:xfrm>
            <a:off x="4464050" y="3130549"/>
            <a:ext cx="9525" cy="70802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05E2B0-8DE1-AE64-2609-E43DCF5A9DA9}"/>
              </a:ext>
            </a:extLst>
          </p:cNvPr>
          <p:cNvCxnSpPr/>
          <p:nvPr/>
        </p:nvCxnSpPr>
        <p:spPr>
          <a:xfrm>
            <a:off x="2963861" y="3844925"/>
            <a:ext cx="1509713" cy="158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978D92-D83D-CDBA-483E-5BB402E12C80}"/>
              </a:ext>
            </a:extLst>
          </p:cNvPr>
          <p:cNvCxnSpPr>
            <a:cxnSpLocks/>
          </p:cNvCxnSpPr>
          <p:nvPr/>
        </p:nvCxnSpPr>
        <p:spPr>
          <a:xfrm>
            <a:off x="4479923" y="3844925"/>
            <a:ext cx="1549401" cy="158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BF05DD4-B2C5-0C9B-B5E3-1878FDD985FE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2962238" y="3838575"/>
            <a:ext cx="2072" cy="2839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F2D9157-0965-43AA-8339-826AD506CEC5}"/>
              </a:ext>
            </a:extLst>
          </p:cNvPr>
          <p:cNvCxnSpPr>
            <a:cxnSpLocks/>
          </p:cNvCxnSpPr>
          <p:nvPr/>
        </p:nvCxnSpPr>
        <p:spPr>
          <a:xfrm>
            <a:off x="6028714" y="3844925"/>
            <a:ext cx="0" cy="3066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73C5C1-F8A1-F3AD-9730-A94D283B3346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4490448" y="2015236"/>
            <a:ext cx="374" cy="700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F591A2-BBF0-E820-4C60-3CD93AD69AD4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flipH="1">
            <a:off x="4490448" y="1294038"/>
            <a:ext cx="4066" cy="4134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D8BB37-DB3C-E183-C7C3-276765216B04}"/>
              </a:ext>
            </a:extLst>
          </p:cNvPr>
          <p:cNvSpPr txBox="1"/>
          <p:nvPr/>
        </p:nvSpPr>
        <p:spPr>
          <a:xfrm rot="-10800000" flipV="1">
            <a:off x="4425155" y="2216583"/>
            <a:ext cx="97631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00" b="1"/>
              <a:t>Category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82ECD8F-866B-FD63-1BCA-AA93F9DC6140}"/>
              </a:ext>
            </a:extLst>
          </p:cNvPr>
          <p:cNvCxnSpPr>
            <a:cxnSpLocks/>
          </p:cNvCxnSpPr>
          <p:nvPr/>
        </p:nvCxnSpPr>
        <p:spPr>
          <a:xfrm>
            <a:off x="3067050" y="2559050"/>
            <a:ext cx="1423397" cy="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A3C736A-D96B-8166-0DBF-7093DFEC9F6A}"/>
              </a:ext>
            </a:extLst>
          </p:cNvPr>
          <p:cNvCxnSpPr/>
          <p:nvPr/>
        </p:nvCxnSpPr>
        <p:spPr>
          <a:xfrm>
            <a:off x="3067050" y="1789112"/>
            <a:ext cx="644525" cy="1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538B75F-4930-07A4-5DC0-9AFC8386611B}"/>
              </a:ext>
            </a:extLst>
          </p:cNvPr>
          <p:cNvSpPr txBox="1"/>
          <p:nvPr/>
        </p:nvSpPr>
        <p:spPr>
          <a:xfrm rot="-10800000" flipV="1">
            <a:off x="2642190" y="2007488"/>
            <a:ext cx="9763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 b="1" dirty="0"/>
              <a:t>Choice to update model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B865F4-A6C9-A26E-5938-BF05D712F27C}"/>
              </a:ext>
            </a:extLst>
          </p:cNvPr>
          <p:cNvCxnSpPr/>
          <p:nvPr/>
        </p:nvCxnSpPr>
        <p:spPr>
          <a:xfrm>
            <a:off x="3067844" y="2357437"/>
            <a:ext cx="1588" cy="207963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F38DA9D-31BB-F456-1821-9E578BEE0707}"/>
              </a:ext>
            </a:extLst>
          </p:cNvPr>
          <p:cNvCxnSpPr/>
          <p:nvPr/>
        </p:nvCxnSpPr>
        <p:spPr>
          <a:xfrm>
            <a:off x="3065463" y="1782241"/>
            <a:ext cx="1587" cy="231775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650204BF-C38C-2B8A-2636-E90F81669966}"/>
              </a:ext>
            </a:extLst>
          </p:cNvPr>
          <p:cNvSpPr/>
          <p:nvPr/>
        </p:nvSpPr>
        <p:spPr>
          <a:xfrm>
            <a:off x="6778522" y="1206729"/>
            <a:ext cx="1571830" cy="1311852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rgbClr val="303030"/>
                </a:solidFill>
                <a:latin typeface="Calibri"/>
                <a:ea typeface="Calibri"/>
                <a:cs typeface="Calibri"/>
              </a:rPr>
              <a:t>Uses Thompson Sampling to rank and re-rank categories from most appropriate to least appropriate.</a:t>
            </a:r>
            <a:endParaRPr lang="en-US" sz="1000" dirty="0">
              <a:cs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03BC44D-D52A-97AE-3B6C-ACFA7FAFAC94}"/>
              </a:ext>
            </a:extLst>
          </p:cNvPr>
          <p:cNvSpPr/>
          <p:nvPr/>
        </p:nvSpPr>
        <p:spPr>
          <a:xfrm>
            <a:off x="395847" y="3809200"/>
            <a:ext cx="1283705" cy="10966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solidFill>
                  <a:srgbClr val="303030"/>
                </a:solidFill>
                <a:latin typeface="Calibri"/>
                <a:ea typeface="Calibri"/>
                <a:cs typeface="Calibri"/>
              </a:rPr>
              <a:t>Recommends similar products.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099BC9-83B4-ECE1-EB31-081C140C266A}"/>
              </a:ext>
            </a:extLst>
          </p:cNvPr>
          <p:cNvSpPr/>
          <p:nvPr/>
        </p:nvSpPr>
        <p:spPr>
          <a:xfrm>
            <a:off x="7370908" y="3809836"/>
            <a:ext cx="1280122" cy="109661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solidFill>
                  <a:srgbClr val="303030"/>
                </a:solidFill>
                <a:latin typeface="Calibri"/>
                <a:ea typeface="Calibri"/>
                <a:cs typeface="Calibri"/>
              </a:rPr>
              <a:t>People who bought this also bought these products</a:t>
            </a:r>
            <a:r>
              <a:rPr lang="en-US" sz="1000" b="1" dirty="0">
                <a:solidFill>
                  <a:srgbClr val="303030"/>
                </a:solidFill>
                <a:latin typeface="Calibri"/>
                <a:ea typeface="Calibri"/>
                <a:cs typeface="Calibri"/>
              </a:rPr>
              <a:t>.</a:t>
            </a:r>
            <a:endParaRPr lang="en-US" sz="1000" b="1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06A8AE-CE89-7D2F-1979-859A45E97AD4}"/>
              </a:ext>
            </a:extLst>
          </p:cNvPr>
          <p:cNvCxnSpPr/>
          <p:nvPr/>
        </p:nvCxnSpPr>
        <p:spPr>
          <a:xfrm>
            <a:off x="5304187" y="1788761"/>
            <a:ext cx="1842157" cy="624938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E50A418-35D8-8AC0-5210-7337A00B06F3}"/>
              </a:ext>
            </a:extLst>
          </p:cNvPr>
          <p:cNvCxnSpPr/>
          <p:nvPr/>
        </p:nvCxnSpPr>
        <p:spPr>
          <a:xfrm flipV="1">
            <a:off x="5296765" y="1294038"/>
            <a:ext cx="1857002" cy="488373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BD908C8-1759-D072-0962-53C59A5C88CF}"/>
              </a:ext>
            </a:extLst>
          </p:cNvPr>
          <p:cNvCxnSpPr/>
          <p:nvPr/>
        </p:nvCxnSpPr>
        <p:spPr>
          <a:xfrm>
            <a:off x="1394607" y="3892136"/>
            <a:ext cx="803068" cy="498763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52FA11-D70B-53E4-164E-E54B1B412522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1394608" y="4384105"/>
            <a:ext cx="798959" cy="443212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41C404A-04F5-DE3C-4290-270879576991}"/>
              </a:ext>
            </a:extLst>
          </p:cNvPr>
          <p:cNvCxnSpPr/>
          <p:nvPr/>
        </p:nvCxnSpPr>
        <p:spPr>
          <a:xfrm>
            <a:off x="6799736" y="4361582"/>
            <a:ext cx="803068" cy="424543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6AA9C7-5186-4F8A-6BF2-2CDAC47243D3}"/>
              </a:ext>
            </a:extLst>
          </p:cNvPr>
          <p:cNvCxnSpPr>
            <a:cxnSpLocks/>
          </p:cNvCxnSpPr>
          <p:nvPr/>
        </p:nvCxnSpPr>
        <p:spPr>
          <a:xfrm flipV="1">
            <a:off x="6792314" y="3940009"/>
            <a:ext cx="803068" cy="421572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813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diagram of a software development process&#10;&#10;Description automatically generated">
            <a:extLst>
              <a:ext uri="{FF2B5EF4-FFF2-40B4-BE49-F238E27FC236}">
                <a16:creationId xmlns:a16="http://schemas.microsoft.com/office/drawing/2014/main" id="{0E8F5111-B7A8-4C3B-DF16-9939BC4B2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4176" y="2609957"/>
            <a:ext cx="3617915" cy="2059477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C83B66-317E-F669-3F45-4AA36BBE94B7}"/>
              </a:ext>
            </a:extLst>
          </p:cNvPr>
          <p:cNvSpPr/>
          <p:nvPr/>
        </p:nvSpPr>
        <p:spPr>
          <a:xfrm>
            <a:off x="4572001" y="0"/>
            <a:ext cx="4572000" cy="540525"/>
          </a:xfrm>
          <a:prstGeom prst="rect">
            <a:avLst/>
          </a:prstGeom>
          <a:solidFill>
            <a:srgbClr val="FFD757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2ED557-B187-1C4A-5C57-FE05417E5B5A}"/>
              </a:ext>
            </a:extLst>
          </p:cNvPr>
          <p:cNvSpPr/>
          <p:nvPr/>
        </p:nvSpPr>
        <p:spPr>
          <a:xfrm>
            <a:off x="0" y="-15240"/>
            <a:ext cx="5379244" cy="689931"/>
          </a:xfrm>
          <a:custGeom>
            <a:avLst/>
            <a:gdLst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914400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500063">
                <a:moveTo>
                  <a:pt x="0" y="0"/>
                </a:moveTo>
                <a:lnTo>
                  <a:pt x="9144000" y="5264"/>
                </a:lnTo>
                <a:lnTo>
                  <a:pt x="8172450" y="500063"/>
                </a:lnTo>
                <a:lnTo>
                  <a:pt x="0" y="500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p19"/>
          <p:cNvSpPr txBox="1"/>
          <p:nvPr/>
        </p:nvSpPr>
        <p:spPr>
          <a:xfrm>
            <a:off x="271535" y="40921"/>
            <a:ext cx="5236226" cy="5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Proposed Approach</a:t>
            </a:r>
            <a:endParaRPr sz="2400" b="1" i="0" u="none" strike="noStrike" cap="none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9D8CD-9E30-30B0-829A-F7A6584BC679}"/>
              </a:ext>
            </a:extLst>
          </p:cNvPr>
          <p:cNvSpPr txBox="1"/>
          <p:nvPr/>
        </p:nvSpPr>
        <p:spPr>
          <a:xfrm>
            <a:off x="42862" y="886907"/>
            <a:ext cx="529351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1">
                <a:latin typeface="Calibri"/>
                <a:ea typeface="Calibri"/>
                <a:cs typeface="Calibri"/>
              </a:rPr>
              <a:t>Category recommendation using Thomson Sampling.</a:t>
            </a:r>
            <a:endParaRPr lang="en-US" sz="16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EEAF5A-3018-034A-A070-BB7BA6E63528}"/>
              </a:ext>
            </a:extLst>
          </p:cNvPr>
          <p:cNvSpPr txBox="1"/>
          <p:nvPr/>
        </p:nvSpPr>
        <p:spPr>
          <a:xfrm>
            <a:off x="5293519" y="123274"/>
            <a:ext cx="4575810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>
                <a:latin typeface="Calibri"/>
                <a:ea typeface="Calibri"/>
                <a:cs typeface="Calibri"/>
              </a:rPr>
              <a:t>Category Recommendation</a:t>
            </a:r>
            <a:endParaRPr lang="en-US" sz="16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CD4177C-9866-52EE-E317-35C32304FCB1}"/>
              </a:ext>
            </a:extLst>
          </p:cNvPr>
          <p:cNvSpPr/>
          <p:nvPr/>
        </p:nvSpPr>
        <p:spPr>
          <a:xfrm>
            <a:off x="115323" y="2679706"/>
            <a:ext cx="2504003" cy="6910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Get category list of all users from previous sessions.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1269E98-E86A-01E3-BF09-4BD7E7564303}"/>
              </a:ext>
            </a:extLst>
          </p:cNvPr>
          <p:cNvSpPr/>
          <p:nvPr/>
        </p:nvSpPr>
        <p:spPr>
          <a:xfrm>
            <a:off x="189830" y="1572189"/>
            <a:ext cx="2504003" cy="6910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Run Thompson Sampling twice – one for all users, and one for the current user.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1A32AAB-2DBD-4C20-87D3-841C996EF905}"/>
              </a:ext>
            </a:extLst>
          </p:cNvPr>
          <p:cNvSpPr/>
          <p:nvPr/>
        </p:nvSpPr>
        <p:spPr>
          <a:xfrm>
            <a:off x="3324818" y="1572189"/>
            <a:ext cx="2504003" cy="6910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Ensemble both probabilities with a weighted sum.</a:t>
            </a:r>
            <a:endParaRPr lang="en-US" dirty="0">
              <a:solidFill>
                <a:schemeClr val="tx1"/>
              </a:solidFill>
              <a:latin typeface="Arial"/>
              <a:ea typeface="Calibri"/>
              <a:cs typeface="Arial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392F340-82F5-3922-9373-855AD1950F3F}"/>
              </a:ext>
            </a:extLst>
          </p:cNvPr>
          <p:cNvSpPr/>
          <p:nvPr/>
        </p:nvSpPr>
        <p:spPr>
          <a:xfrm>
            <a:off x="6450167" y="1577993"/>
            <a:ext cx="2504003" cy="6910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Sort categories in descending order based on ensembled probabilities.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1485356-4437-E983-9753-9254EDF770EE}"/>
              </a:ext>
            </a:extLst>
          </p:cNvPr>
          <p:cNvSpPr/>
          <p:nvPr/>
        </p:nvSpPr>
        <p:spPr>
          <a:xfrm>
            <a:off x="6482472" y="2727332"/>
            <a:ext cx="2472253" cy="69104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Use user’s choice as feedback to update model.</a:t>
            </a:r>
            <a:endParaRPr lang="en-US" dirty="0">
              <a:solidFill>
                <a:schemeClr val="tx1"/>
              </a:solidFill>
              <a:cs typeface="Arial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405364A-B8AF-123A-DC26-C362AF21FFFF}"/>
              </a:ext>
            </a:extLst>
          </p:cNvPr>
          <p:cNvCxnSpPr>
            <a:cxnSpLocks/>
          </p:cNvCxnSpPr>
          <p:nvPr/>
        </p:nvCxnSpPr>
        <p:spPr>
          <a:xfrm>
            <a:off x="2689621" y="1895490"/>
            <a:ext cx="6963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CF324E1-677B-85A0-6F21-2916017FFB17}"/>
              </a:ext>
            </a:extLst>
          </p:cNvPr>
          <p:cNvCxnSpPr>
            <a:cxnSpLocks/>
          </p:cNvCxnSpPr>
          <p:nvPr/>
        </p:nvCxnSpPr>
        <p:spPr>
          <a:xfrm>
            <a:off x="5764936" y="1917709"/>
            <a:ext cx="6963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E17F23C-5711-B22D-AF4F-0C59F124200F}"/>
              </a:ext>
            </a:extLst>
          </p:cNvPr>
          <p:cNvCxnSpPr>
            <a:cxnSpLocks/>
          </p:cNvCxnSpPr>
          <p:nvPr/>
        </p:nvCxnSpPr>
        <p:spPr>
          <a:xfrm flipV="1">
            <a:off x="1361487" y="2235207"/>
            <a:ext cx="5837" cy="4921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FBBAAE6-2A5B-77AB-7ADC-0962AFA14C0F}"/>
              </a:ext>
            </a:extLst>
          </p:cNvPr>
          <p:cNvCxnSpPr>
            <a:cxnSpLocks/>
          </p:cNvCxnSpPr>
          <p:nvPr/>
        </p:nvCxnSpPr>
        <p:spPr>
          <a:xfrm>
            <a:off x="7695547" y="2275388"/>
            <a:ext cx="0" cy="5362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1804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2BCDD7-E162-E11E-CDAF-D7AB83608168}"/>
              </a:ext>
            </a:extLst>
          </p:cNvPr>
          <p:cNvSpPr/>
          <p:nvPr/>
        </p:nvSpPr>
        <p:spPr>
          <a:xfrm>
            <a:off x="4572000" y="0"/>
            <a:ext cx="4572000" cy="540525"/>
          </a:xfrm>
          <a:prstGeom prst="rect">
            <a:avLst/>
          </a:prstGeom>
          <a:solidFill>
            <a:srgbClr val="FFD757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B11A9FF-15AD-8C84-073E-D4706D84A43D}"/>
              </a:ext>
            </a:extLst>
          </p:cNvPr>
          <p:cNvSpPr/>
          <p:nvPr/>
        </p:nvSpPr>
        <p:spPr>
          <a:xfrm>
            <a:off x="0" y="0"/>
            <a:ext cx="5079243" cy="689931"/>
          </a:xfrm>
          <a:custGeom>
            <a:avLst/>
            <a:gdLst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914400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500063">
                <a:moveTo>
                  <a:pt x="0" y="0"/>
                </a:moveTo>
                <a:lnTo>
                  <a:pt x="9144000" y="5264"/>
                </a:lnTo>
                <a:lnTo>
                  <a:pt x="8172450" y="500063"/>
                </a:lnTo>
                <a:lnTo>
                  <a:pt x="0" y="500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5"/>
          <p:cNvSpPr txBox="1"/>
          <p:nvPr/>
        </p:nvSpPr>
        <p:spPr>
          <a:xfrm>
            <a:off x="241804" y="77330"/>
            <a:ext cx="433019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400"/>
            </a:pPr>
            <a:r>
              <a:rPr lang="en-US" sz="2400" b="1">
                <a:solidFill>
                  <a:schemeClr val="bg1"/>
                </a:solidFill>
                <a:latin typeface="Roboto Mono"/>
                <a:ea typeface="Roboto Mono"/>
                <a:cs typeface="Roboto Mono"/>
              </a:rPr>
              <a:t>Proposed Approach</a:t>
            </a:r>
            <a:endParaRPr lang="en-US" sz="2400" b="1" i="0" u="none" strike="noStrike" cap="none">
              <a:solidFill>
                <a:schemeClr val="bg1"/>
              </a:solidFill>
              <a:latin typeface="Roboto Mono"/>
              <a:ea typeface="Roboto Mono"/>
              <a:cs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4DB03-C60B-32F7-575A-3BE283C2C1F8}"/>
              </a:ext>
            </a:extLst>
          </p:cNvPr>
          <p:cNvSpPr txBox="1"/>
          <p:nvPr/>
        </p:nvSpPr>
        <p:spPr>
          <a:xfrm>
            <a:off x="53439" y="836468"/>
            <a:ext cx="502580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Product Recommendation using Collaborative Filtering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ECEF57-44B6-7F66-458A-36E2C0A96887}"/>
              </a:ext>
            </a:extLst>
          </p:cNvPr>
          <p:cNvSpPr/>
          <p:nvPr/>
        </p:nvSpPr>
        <p:spPr>
          <a:xfrm>
            <a:off x="304304" y="2716479"/>
            <a:ext cx="1885207" cy="89807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cs typeface="Arial"/>
              </a:rPr>
              <a:t>Analysed the user-item interaction using the past user purchase history</a:t>
            </a:r>
            <a:endParaRPr lang="en-GB" sz="1100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AA7E00F-EB4F-E70B-351A-8CC582243FEA}"/>
              </a:ext>
            </a:extLst>
          </p:cNvPr>
          <p:cNvSpPr/>
          <p:nvPr/>
        </p:nvSpPr>
        <p:spPr>
          <a:xfrm>
            <a:off x="304304" y="1378390"/>
            <a:ext cx="1885207" cy="82939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cs typeface="Arial"/>
              </a:rPr>
              <a:t>Created matrix of user-item purchase history</a:t>
            </a:r>
            <a:endParaRPr lang="en-GB" dirty="0">
              <a:solidFill>
                <a:schemeClr val="tx1"/>
              </a:solidFill>
              <a:ea typeface="Calibri"/>
              <a:cs typeface="Arial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E14E872-5BE2-F370-75DC-7589ED902B90}"/>
              </a:ext>
            </a:extLst>
          </p:cNvPr>
          <p:cNvSpPr/>
          <p:nvPr/>
        </p:nvSpPr>
        <p:spPr>
          <a:xfrm>
            <a:off x="3406731" y="1350816"/>
            <a:ext cx="1885207" cy="8609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cs typeface="Arial"/>
              </a:rPr>
              <a:t>Extracted product embeddings on the basis of user purchase history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511E299-DA6A-8AA1-4B17-1C556360F0B1}"/>
              </a:ext>
            </a:extLst>
          </p:cNvPr>
          <p:cNvSpPr/>
          <p:nvPr/>
        </p:nvSpPr>
        <p:spPr>
          <a:xfrm>
            <a:off x="6397829" y="1350816"/>
            <a:ext cx="1885207" cy="86096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cs typeface="Arial"/>
              </a:rPr>
              <a:t>Calculated Cosine Similarity</a:t>
            </a:r>
          </a:p>
          <a:p>
            <a:pPr algn="ctr"/>
            <a:r>
              <a:rPr lang="en-GB" dirty="0">
                <a:solidFill>
                  <a:schemeClr val="tx1"/>
                </a:solidFill>
                <a:cs typeface="Arial"/>
              </a:rPr>
              <a:t>between products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0461BF6-9326-749E-1560-9285E7C7EA6D}"/>
              </a:ext>
            </a:extLst>
          </p:cNvPr>
          <p:cNvSpPr/>
          <p:nvPr/>
        </p:nvSpPr>
        <p:spPr>
          <a:xfrm>
            <a:off x="6427881" y="2753589"/>
            <a:ext cx="2094613" cy="103974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cs typeface="Arial"/>
              </a:rPr>
              <a:t>Used the purchase history of target user to recommend product using the similarity matrix.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2525BF-AAAB-818C-E753-D99B57174B91}"/>
              </a:ext>
            </a:extLst>
          </p:cNvPr>
          <p:cNvCxnSpPr>
            <a:cxnSpLocks/>
          </p:cNvCxnSpPr>
          <p:nvPr/>
        </p:nvCxnSpPr>
        <p:spPr>
          <a:xfrm flipV="1">
            <a:off x="1204324" y="2190675"/>
            <a:ext cx="5837" cy="529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D9CBFD-E703-028F-118F-346342FA5F0B}"/>
              </a:ext>
            </a:extLst>
          </p:cNvPr>
          <p:cNvCxnSpPr>
            <a:cxnSpLocks/>
          </p:cNvCxnSpPr>
          <p:nvPr/>
        </p:nvCxnSpPr>
        <p:spPr>
          <a:xfrm>
            <a:off x="2191462" y="1777306"/>
            <a:ext cx="1245322" cy="12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5C8754E-C632-29E9-9D43-F9EE9D0B41E3}"/>
              </a:ext>
            </a:extLst>
          </p:cNvPr>
          <p:cNvCxnSpPr>
            <a:cxnSpLocks/>
          </p:cNvCxnSpPr>
          <p:nvPr/>
        </p:nvCxnSpPr>
        <p:spPr>
          <a:xfrm>
            <a:off x="5293890" y="1777306"/>
            <a:ext cx="1133991" cy="125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EA7B3D6-C000-D29B-35C8-9460BD964E9C}"/>
              </a:ext>
            </a:extLst>
          </p:cNvPr>
          <p:cNvCxnSpPr>
            <a:cxnSpLocks/>
          </p:cNvCxnSpPr>
          <p:nvPr/>
        </p:nvCxnSpPr>
        <p:spPr>
          <a:xfrm>
            <a:off x="7275583" y="2205489"/>
            <a:ext cx="13259" cy="5543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8" name="Content Placeholder 18" descr="A diagram of a product&#10;&#10;Description automatically generated">
            <a:extLst>
              <a:ext uri="{FF2B5EF4-FFF2-40B4-BE49-F238E27FC236}">
                <a16:creationId xmlns:a16="http://schemas.microsoft.com/office/drawing/2014/main" id="{2F41E4C8-C936-F560-26CF-33D7616B3C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4" t="7697" r="7283" b="7629"/>
          <a:stretch/>
        </p:blipFill>
        <p:spPr>
          <a:xfrm>
            <a:off x="2356360" y="2624287"/>
            <a:ext cx="3908680" cy="219199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11EF97-2A39-A2B0-6850-E15309CFB20B}"/>
              </a:ext>
            </a:extLst>
          </p:cNvPr>
          <p:cNvSpPr txBox="1"/>
          <p:nvPr/>
        </p:nvSpPr>
        <p:spPr>
          <a:xfrm>
            <a:off x="5052527" y="115392"/>
            <a:ext cx="4575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User  Similarity </a:t>
            </a:r>
          </a:p>
        </p:txBody>
      </p:sp>
    </p:spTree>
    <p:extLst>
      <p:ext uri="{BB962C8B-B14F-4D97-AF65-F5344CB8AC3E}">
        <p14:creationId xmlns:p14="http://schemas.microsoft.com/office/powerpoint/2010/main" val="503349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2BCDD7-E162-E11E-CDAF-D7AB83608168}"/>
              </a:ext>
            </a:extLst>
          </p:cNvPr>
          <p:cNvSpPr/>
          <p:nvPr/>
        </p:nvSpPr>
        <p:spPr>
          <a:xfrm>
            <a:off x="4572000" y="0"/>
            <a:ext cx="4572000" cy="540525"/>
          </a:xfrm>
          <a:prstGeom prst="rect">
            <a:avLst/>
          </a:prstGeom>
          <a:solidFill>
            <a:srgbClr val="FFD757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B11A9FF-15AD-8C84-073E-D4706D84A43D}"/>
              </a:ext>
            </a:extLst>
          </p:cNvPr>
          <p:cNvSpPr/>
          <p:nvPr/>
        </p:nvSpPr>
        <p:spPr>
          <a:xfrm>
            <a:off x="0" y="0"/>
            <a:ext cx="5079243" cy="689931"/>
          </a:xfrm>
          <a:custGeom>
            <a:avLst/>
            <a:gdLst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914400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500063">
                <a:moveTo>
                  <a:pt x="0" y="0"/>
                </a:moveTo>
                <a:lnTo>
                  <a:pt x="9144000" y="5264"/>
                </a:lnTo>
                <a:lnTo>
                  <a:pt x="8172450" y="500063"/>
                </a:lnTo>
                <a:lnTo>
                  <a:pt x="0" y="500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Google Shape;62;p15"/>
          <p:cNvSpPr txBox="1"/>
          <p:nvPr/>
        </p:nvSpPr>
        <p:spPr>
          <a:xfrm>
            <a:off x="241804" y="77330"/>
            <a:ext cx="4330196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2400"/>
            </a:pPr>
            <a:r>
              <a:rPr lang="en-US" sz="2400" b="1">
                <a:solidFill>
                  <a:schemeClr val="bg1"/>
                </a:solidFill>
                <a:latin typeface="Roboto Mono"/>
                <a:ea typeface="Roboto Mono"/>
                <a:cs typeface="Roboto Mono"/>
              </a:rPr>
              <a:t>Proposed Approach</a:t>
            </a:r>
            <a:endParaRPr lang="en-US" sz="2400" b="1" i="0" u="none" strike="noStrike" cap="none">
              <a:solidFill>
                <a:schemeClr val="bg1"/>
              </a:solidFill>
              <a:latin typeface="Roboto Mono"/>
              <a:ea typeface="Roboto Mono"/>
              <a:cs typeface="Roboto Mon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24DB03-C60B-32F7-575A-3BE283C2C1F8}"/>
              </a:ext>
            </a:extLst>
          </p:cNvPr>
          <p:cNvSpPr txBox="1"/>
          <p:nvPr/>
        </p:nvSpPr>
        <p:spPr>
          <a:xfrm>
            <a:off x="53439" y="836468"/>
            <a:ext cx="375260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Content Based Filtering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6ECEF57-44B6-7F66-458A-36E2C0A96887}"/>
              </a:ext>
            </a:extLst>
          </p:cNvPr>
          <p:cNvSpPr/>
          <p:nvPr/>
        </p:nvSpPr>
        <p:spPr>
          <a:xfrm>
            <a:off x="323508" y="1571350"/>
            <a:ext cx="2293420" cy="89722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  <a:cs typeface="Arial"/>
              </a:rPr>
              <a:t>Generated embeddings of product descriptions using sentence transformer 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AA7E00F-EB4F-E70B-351A-8CC582243FEA}"/>
              </a:ext>
            </a:extLst>
          </p:cNvPr>
          <p:cNvSpPr/>
          <p:nvPr/>
        </p:nvSpPr>
        <p:spPr>
          <a:xfrm>
            <a:off x="3409424" y="1558723"/>
            <a:ext cx="2471184" cy="9017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cs typeface="Arial"/>
              </a:rPr>
              <a:t>Calculated Cosine Similarity between embeddings of target product and other products of same category</a:t>
            </a:r>
            <a:endParaRPr lang="en-GB" dirty="0">
              <a:solidFill>
                <a:sysClr val="windowText" lastClr="000000"/>
              </a:solidFill>
              <a:ea typeface="Calibri"/>
              <a:cs typeface="Arial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E14E872-5BE2-F370-75DC-7589ED902B90}"/>
              </a:ext>
            </a:extLst>
          </p:cNvPr>
          <p:cNvSpPr/>
          <p:nvPr/>
        </p:nvSpPr>
        <p:spPr>
          <a:xfrm>
            <a:off x="6771990" y="1558723"/>
            <a:ext cx="2048502" cy="89661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dirty="0">
                <a:solidFill>
                  <a:sysClr val="windowText" lastClr="000000"/>
                </a:solidFill>
                <a:cs typeface="Arial"/>
              </a:rPr>
              <a:t>Extracted top N products based on the similarity score</a:t>
            </a:r>
            <a:endParaRPr lang="en-GB" dirty="0">
              <a:solidFill>
                <a:sysClr val="windowText" lastClr="000000"/>
              </a:solidFill>
              <a:ea typeface="Calibri"/>
              <a:cs typeface="Arial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72525BF-AAAB-818C-E753-D99B57174B91}"/>
              </a:ext>
            </a:extLst>
          </p:cNvPr>
          <p:cNvCxnSpPr>
            <a:cxnSpLocks/>
          </p:cNvCxnSpPr>
          <p:nvPr/>
        </p:nvCxnSpPr>
        <p:spPr>
          <a:xfrm>
            <a:off x="5849479" y="2020236"/>
            <a:ext cx="1015239" cy="51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ED9CBFD-E703-028F-118F-346342FA5F0B}"/>
              </a:ext>
            </a:extLst>
          </p:cNvPr>
          <p:cNvCxnSpPr>
            <a:cxnSpLocks/>
          </p:cNvCxnSpPr>
          <p:nvPr/>
        </p:nvCxnSpPr>
        <p:spPr>
          <a:xfrm flipV="1">
            <a:off x="2540299" y="2019965"/>
            <a:ext cx="903909" cy="22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a product type&#10;&#10;Description automatically generated">
            <a:extLst>
              <a:ext uri="{FF2B5EF4-FFF2-40B4-BE49-F238E27FC236}">
                <a16:creationId xmlns:a16="http://schemas.microsoft.com/office/drawing/2014/main" id="{D368A8E2-4A27-09CD-B801-7828B0704C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0" t="9681" r="1067" b="5716"/>
          <a:stretch/>
        </p:blipFill>
        <p:spPr>
          <a:xfrm>
            <a:off x="2690998" y="2811601"/>
            <a:ext cx="3908036" cy="204134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EC16B8-47CD-665C-4993-B92A36AF7F4F}"/>
              </a:ext>
            </a:extLst>
          </p:cNvPr>
          <p:cNvSpPr txBox="1"/>
          <p:nvPr/>
        </p:nvSpPr>
        <p:spPr>
          <a:xfrm>
            <a:off x="5100770" y="107397"/>
            <a:ext cx="4575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 Similarity</a:t>
            </a:r>
          </a:p>
        </p:txBody>
      </p:sp>
    </p:spTree>
    <p:extLst>
      <p:ext uri="{BB962C8B-B14F-4D97-AF65-F5344CB8AC3E}">
        <p14:creationId xmlns:p14="http://schemas.microsoft.com/office/powerpoint/2010/main" val="21410350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C83B66-317E-F669-3F45-4AA36BBE94B7}"/>
              </a:ext>
            </a:extLst>
          </p:cNvPr>
          <p:cNvSpPr/>
          <p:nvPr/>
        </p:nvSpPr>
        <p:spPr>
          <a:xfrm>
            <a:off x="4572001" y="0"/>
            <a:ext cx="4572000" cy="540525"/>
          </a:xfrm>
          <a:prstGeom prst="rect">
            <a:avLst/>
          </a:prstGeom>
          <a:solidFill>
            <a:srgbClr val="FFD757"/>
          </a:solidFill>
          <a:ln>
            <a:noFill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2ED557-B187-1C4A-5C57-FE05417E5B5A}"/>
              </a:ext>
            </a:extLst>
          </p:cNvPr>
          <p:cNvSpPr/>
          <p:nvPr/>
        </p:nvSpPr>
        <p:spPr>
          <a:xfrm>
            <a:off x="0" y="-15240"/>
            <a:ext cx="5172075" cy="689931"/>
          </a:xfrm>
          <a:custGeom>
            <a:avLst/>
            <a:gdLst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914400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0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  <a:gd name="connsiteX0" fmla="*/ 0 w 9144000"/>
              <a:gd name="connsiteY0" fmla="*/ 0 h 500063"/>
              <a:gd name="connsiteX1" fmla="*/ 9144000 w 9144000"/>
              <a:gd name="connsiteY1" fmla="*/ 5264 h 500063"/>
              <a:gd name="connsiteX2" fmla="*/ 8172450 w 9144000"/>
              <a:gd name="connsiteY2" fmla="*/ 500063 h 500063"/>
              <a:gd name="connsiteX3" fmla="*/ 0 w 9144000"/>
              <a:gd name="connsiteY3" fmla="*/ 500063 h 500063"/>
              <a:gd name="connsiteX4" fmla="*/ 0 w 9144000"/>
              <a:gd name="connsiteY4" fmla="*/ 0 h 500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500063">
                <a:moveTo>
                  <a:pt x="0" y="0"/>
                </a:moveTo>
                <a:lnTo>
                  <a:pt x="9144000" y="5264"/>
                </a:lnTo>
                <a:lnTo>
                  <a:pt x="8172450" y="500063"/>
                </a:lnTo>
                <a:lnTo>
                  <a:pt x="0" y="50006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Google Shape;87;p19"/>
          <p:cNvSpPr txBox="1"/>
          <p:nvPr/>
        </p:nvSpPr>
        <p:spPr>
          <a:xfrm>
            <a:off x="202073" y="27982"/>
            <a:ext cx="5236226" cy="54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Roboto Mono"/>
                <a:ea typeface="Roboto Mono"/>
                <a:cs typeface="Roboto Mono"/>
                <a:sym typeface="Roboto Mono"/>
              </a:rPr>
              <a:t>Proposed Approach</a:t>
            </a:r>
            <a:endParaRPr sz="2400" b="1" i="0" u="none" strike="noStrike" cap="none" dirty="0">
              <a:solidFill>
                <a:schemeClr val="bg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19D8CD-9E30-30B0-829A-F7A6584BC679}"/>
              </a:ext>
            </a:extLst>
          </p:cNvPr>
          <p:cNvSpPr txBox="1"/>
          <p:nvPr/>
        </p:nvSpPr>
        <p:spPr>
          <a:xfrm>
            <a:off x="42862" y="805621"/>
            <a:ext cx="529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Products recommendation using co-visitation matrix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EC51D7-D342-381B-96CF-27AD1E4F5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867" y="2446155"/>
            <a:ext cx="2468471" cy="212883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EEAF5A-3018-034A-A070-BB7BA6E63528}"/>
              </a:ext>
            </a:extLst>
          </p:cNvPr>
          <p:cNvSpPr txBox="1"/>
          <p:nvPr/>
        </p:nvSpPr>
        <p:spPr>
          <a:xfrm>
            <a:off x="5100638" y="100985"/>
            <a:ext cx="4575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Customers who bought this also bought 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4A35FF0-E4CC-3CEA-2E52-DD2F7BBDF89D}"/>
              </a:ext>
            </a:extLst>
          </p:cNvPr>
          <p:cNvSpPr/>
          <p:nvPr/>
        </p:nvSpPr>
        <p:spPr>
          <a:xfrm>
            <a:off x="419690" y="1437252"/>
            <a:ext cx="2003941" cy="7386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Take every possible pair of items from user’s session history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C632D1-0FE5-AAF8-F8FF-DF1C16F677BD}"/>
              </a:ext>
            </a:extLst>
          </p:cNvPr>
          <p:cNvSpPr txBox="1"/>
          <p:nvPr/>
        </p:nvSpPr>
        <p:spPr>
          <a:xfrm>
            <a:off x="419690" y="2545248"/>
            <a:ext cx="2155044" cy="738664"/>
          </a:xfrm>
          <a:prstGeom prst="rect">
            <a:avLst/>
          </a:prstGeom>
          <a:ln/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pair implies that when a user interacts with A it also interacts with B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DB5443-9F3E-3528-8F54-2A691AA71403}"/>
              </a:ext>
            </a:extLst>
          </p:cNvPr>
          <p:cNvSpPr/>
          <p:nvPr/>
        </p:nvSpPr>
        <p:spPr>
          <a:xfrm>
            <a:off x="2995502" y="1437252"/>
            <a:ext cx="2961203" cy="7386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pair is weighed depending on the position difference in sequence and total session length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F20AB2E-926F-9326-4091-21F18BDA84C2}"/>
              </a:ext>
            </a:extLst>
          </p:cNvPr>
          <p:cNvSpPr/>
          <p:nvPr/>
        </p:nvSpPr>
        <p:spPr>
          <a:xfrm>
            <a:off x="6509992" y="2770989"/>
            <a:ext cx="2501615" cy="6840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Generate list of most favorable next item for each item based on the score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3073407-5A63-3FE5-40FA-A204B061FC86}"/>
              </a:ext>
            </a:extLst>
          </p:cNvPr>
          <p:cNvSpPr/>
          <p:nvPr/>
        </p:nvSpPr>
        <p:spPr>
          <a:xfrm>
            <a:off x="6459986" y="1437252"/>
            <a:ext cx="2501615" cy="73866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Update the score for items as they reoccur in multiple user sessions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C595C47-EBB2-CC74-4BA5-DFA4C523722E}"/>
              </a:ext>
            </a:extLst>
          </p:cNvPr>
          <p:cNvCxnSpPr>
            <a:cxnSpLocks/>
          </p:cNvCxnSpPr>
          <p:nvPr/>
        </p:nvCxnSpPr>
        <p:spPr>
          <a:xfrm>
            <a:off x="2346706" y="1806584"/>
            <a:ext cx="6963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17D207-0EE3-25B3-7986-A82D972AFFE1}"/>
              </a:ext>
            </a:extLst>
          </p:cNvPr>
          <p:cNvCxnSpPr>
            <a:cxnSpLocks/>
          </p:cNvCxnSpPr>
          <p:nvPr/>
        </p:nvCxnSpPr>
        <p:spPr>
          <a:xfrm>
            <a:off x="5813593" y="1779605"/>
            <a:ext cx="6963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279A9DE-269C-15A1-6290-F8628E100DB5}"/>
              </a:ext>
            </a:extLst>
          </p:cNvPr>
          <p:cNvCxnSpPr>
            <a:cxnSpLocks/>
          </p:cNvCxnSpPr>
          <p:nvPr/>
        </p:nvCxnSpPr>
        <p:spPr>
          <a:xfrm rot="5400000">
            <a:off x="7391242" y="2446155"/>
            <a:ext cx="696399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23BA7F70-9F5A-0DBF-3372-F8D22C2D51F2}"/>
              </a:ext>
            </a:extLst>
          </p:cNvPr>
          <p:cNvSpPr txBox="1"/>
          <p:nvPr/>
        </p:nvSpPr>
        <p:spPr>
          <a:xfrm>
            <a:off x="3734998" y="4691343"/>
            <a:ext cx="228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 Calculation</a:t>
            </a:r>
          </a:p>
        </p:txBody>
      </p:sp>
    </p:spTree>
    <p:extLst>
      <p:ext uri="{BB962C8B-B14F-4D97-AF65-F5344CB8AC3E}">
        <p14:creationId xmlns:p14="http://schemas.microsoft.com/office/powerpoint/2010/main" val="3204667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4101</TotalTime>
  <Words>790</Words>
  <Application>Microsoft Office PowerPoint</Application>
  <PresentationFormat>On-screen Show (16:9)</PresentationFormat>
  <Paragraphs>120</Paragraphs>
  <Slides>14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 Light</vt:lpstr>
      <vt:lpstr>Cambria</vt:lpstr>
      <vt:lpstr>Roboto Mono</vt:lpstr>
      <vt:lpstr>Roboto</vt:lpstr>
      <vt:lpstr>Arial</vt:lpstr>
      <vt:lpstr>Calibri</vt:lpstr>
      <vt:lpstr>Office Theme</vt:lpstr>
      <vt:lpstr>Problem Statement Title: Personalized Product     Recommendations   Team Name: console_log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Problem Statement Title: Personalized Product     Recommendations  Team Name: Console.log</dc:title>
  <dc:creator>lenovo</dc:creator>
  <cp:lastModifiedBy>Akanksha Gupta</cp:lastModifiedBy>
  <cp:revision>53</cp:revision>
  <dcterms:modified xsi:type="dcterms:W3CDTF">2023-09-12T22:03:00Z</dcterms:modified>
</cp:coreProperties>
</file>